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2"/>
  </p:notesMasterIdLst>
  <p:sldIdLst>
    <p:sldId id="256" r:id="rId2"/>
    <p:sldId id="268" r:id="rId3"/>
    <p:sldId id="269" r:id="rId4"/>
    <p:sldId id="257" r:id="rId5"/>
    <p:sldId id="258" r:id="rId6"/>
    <p:sldId id="259" r:id="rId7"/>
    <p:sldId id="261" r:id="rId8"/>
    <p:sldId id="260" r:id="rId9"/>
    <p:sldId id="262" r:id="rId10"/>
    <p:sldId id="263" r:id="rId11"/>
    <p:sldId id="264" r:id="rId12"/>
    <p:sldId id="267" r:id="rId13"/>
    <p:sldId id="266" r:id="rId14"/>
    <p:sldId id="272" r:id="rId15"/>
    <p:sldId id="273" r:id="rId16"/>
    <p:sldId id="277" r:id="rId17"/>
    <p:sldId id="275" r:id="rId18"/>
    <p:sldId id="287" r:id="rId19"/>
    <p:sldId id="289" r:id="rId20"/>
    <p:sldId id="290" r:id="rId21"/>
    <p:sldId id="286" r:id="rId22"/>
    <p:sldId id="271" r:id="rId23"/>
    <p:sldId id="274" r:id="rId24"/>
    <p:sldId id="278" r:id="rId25"/>
    <p:sldId id="282" r:id="rId26"/>
    <p:sldId id="281" r:id="rId27"/>
    <p:sldId id="292" r:id="rId28"/>
    <p:sldId id="283" r:id="rId29"/>
    <p:sldId id="284" r:id="rId30"/>
    <p:sldId id="293"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774294-953D-4A74-B2B9-351275B68F0B}" type="datetimeFigureOut">
              <a:rPr lang="ru-RU" smtClean="0"/>
              <a:pPr/>
              <a:t>23.04.2020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D8AF8F-142A-4242-9F56-2F6C227EEEDF}" type="slidenum">
              <a:rPr lang="ru-RU" smtClean="0"/>
              <a:pPr/>
              <a:t>‹#›</a:t>
            </a:fld>
            <a:endParaRPr lang="ru-RU"/>
          </a:p>
        </p:txBody>
      </p:sp>
    </p:spTree>
    <p:extLst>
      <p:ext uri="{BB962C8B-B14F-4D97-AF65-F5344CB8AC3E}">
        <p14:creationId xmlns:p14="http://schemas.microsoft.com/office/powerpoint/2010/main" val="3505670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5D8AF8F-142A-4242-9F56-2F6C227EEEDF}" type="slidenum">
              <a:rPr lang="ru-RU" smtClean="0"/>
              <a:pPr/>
              <a:t>7</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ru-RU" smtClean="0"/>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8" name="Content Placeholder 7"/>
          <p:cNvSpPr>
            <a:spLocks noGrp="1"/>
          </p:cNvSpPr>
          <p:nvPr>
            <p:ph sz="quarter" idx="13"/>
          </p:nvPr>
        </p:nvSpPr>
        <p:spPr>
          <a:xfrm>
            <a:off x="609600" y="1600200"/>
            <a:ext cx="79248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5B106E36-FD25-4E2D-B0AA-010F637433A0}" type="datetimeFigureOut">
              <a:rPr lang="ru-RU" smtClean="0"/>
              <a:pPr/>
              <a:t>23.04.2020</a:t>
            </a:fld>
            <a:endParaRPr lang="ru-RU"/>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ru-RU"/>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livonia.veles.lv/research/ice_battle/rus_source.ht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hrono.ru/biograf/bio_a/alex_nev.php"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00098" y="4714884"/>
            <a:ext cx="9215502" cy="1752600"/>
          </a:xfrm>
        </p:spPr>
        <p:txBody>
          <a:bodyPr>
            <a:normAutofit/>
          </a:bodyPr>
          <a:lstStyle/>
          <a:p>
            <a:r>
              <a:rPr lang="ru-RU" sz="3600" b="1" i="1" dirty="0" smtClean="0">
                <a:latin typeface="Times New Roman" pitchFamily="18" charset="0"/>
                <a:cs typeface="Times New Roman" pitchFamily="18" charset="0"/>
              </a:rPr>
              <a:t>ДЕНЬ ВОИНСКОЙ СЛАВЫ РОССИИ</a:t>
            </a:r>
            <a:endParaRPr lang="ru-RU" sz="3600" b="1" i="1" dirty="0">
              <a:latin typeface="Times New Roman" pitchFamily="18" charset="0"/>
              <a:cs typeface="Times New Roman" pitchFamily="18" charset="0"/>
            </a:endParaRPr>
          </a:p>
        </p:txBody>
      </p:sp>
      <p:sp>
        <p:nvSpPr>
          <p:cNvPr id="2" name="Заголовок 1"/>
          <p:cNvSpPr>
            <a:spLocks noGrp="1"/>
          </p:cNvSpPr>
          <p:nvPr>
            <p:ph type="ctrTitle"/>
          </p:nvPr>
        </p:nvSpPr>
        <p:spPr/>
        <p:txBody>
          <a:bodyPr>
            <a:normAutofit fontScale="90000"/>
          </a:bodyPr>
          <a:lstStyle/>
          <a:p>
            <a:r>
              <a:rPr lang="ru-RU" sz="7200" dirty="0" smtClean="0">
                <a:solidFill>
                  <a:srgbClr val="FF0000"/>
                </a:solidFill>
                <a:latin typeface="Times New Roman" pitchFamily="18" charset="0"/>
                <a:cs typeface="Times New Roman" pitchFamily="18" charset="0"/>
              </a:rPr>
              <a:t>Ледовое  побоище</a:t>
            </a:r>
            <a:endParaRPr lang="ru-RU" sz="7200" dirty="0">
              <a:solidFill>
                <a:srgbClr val="FF0000"/>
              </a:solidFill>
              <a:latin typeface="Times New Roman" pitchFamily="18" charset="0"/>
              <a:cs typeface="Times New Roman" pitchFamily="18" charset="0"/>
            </a:endParaRPr>
          </a:p>
        </p:txBody>
      </p:sp>
      <p:sp>
        <p:nvSpPr>
          <p:cNvPr id="4" name="TextBox 3"/>
          <p:cNvSpPr txBox="1"/>
          <p:nvPr/>
        </p:nvSpPr>
        <p:spPr>
          <a:xfrm>
            <a:off x="179512" y="5661248"/>
            <a:ext cx="2788520" cy="369332"/>
          </a:xfrm>
          <a:prstGeom prst="rect">
            <a:avLst/>
          </a:prstGeom>
          <a:noFill/>
        </p:spPr>
        <p:txBody>
          <a:bodyPr wrap="none" rtlCol="0">
            <a:spAutoFit/>
          </a:bodyPr>
          <a:lstStyle/>
          <a:p>
            <a:r>
              <a:rPr lang="ru-RU" b="1" i="1" dirty="0" smtClean="0">
                <a:latin typeface="Times New Roman" pitchFamily="18" charset="0"/>
                <a:cs typeface="Times New Roman" pitchFamily="18" charset="0"/>
              </a:rPr>
              <a:t>Выставка -  презентация</a:t>
            </a:r>
            <a:endParaRPr lang="ru-RU" b="1" i="1" dirty="0">
              <a:latin typeface="Times New Roman" pitchFamily="18" charset="0"/>
              <a:cs typeface="Times New Roman" pitchFamily="18" charset="0"/>
            </a:endParaRPr>
          </a:p>
        </p:txBody>
      </p:sp>
    </p:spTree>
  </p:cSld>
  <p:clrMapOvr>
    <a:masterClrMapping/>
  </p:clrMapOvr>
  <p:transition advTm="10905">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400" b="1" dirty="0" smtClean="0">
                <a:solidFill>
                  <a:srgbClr val="C00000"/>
                </a:solidFill>
                <a:latin typeface="Times New Roman" pitchFamily="18" charset="0"/>
                <a:cs typeface="Times New Roman" pitchFamily="18" charset="0"/>
              </a:rPr>
              <a:t>Окружение и разгром  немецких  рыцарей</a:t>
            </a:r>
            <a:endParaRPr lang="ru-RU" sz="2400" b="1" dirty="0">
              <a:solidFill>
                <a:srgbClr val="C00000"/>
              </a:solidFill>
              <a:latin typeface="Times New Roman" pitchFamily="18" charset="0"/>
              <a:cs typeface="Times New Roman" pitchFamily="18" charset="0"/>
            </a:endParaRPr>
          </a:p>
        </p:txBody>
      </p:sp>
      <p:pic>
        <p:nvPicPr>
          <p:cNvPr id="4" name="Содержимое 3" descr="http://www.hrono.ru/statii/2010/led94.jpg"/>
          <p:cNvPicPr>
            <a:picLocks noGrp="1"/>
          </p:cNvPicPr>
          <p:nvPr>
            <p:ph sz="quarter" idx="13"/>
          </p:nvPr>
        </p:nvPicPr>
        <p:blipFill>
          <a:blip r:embed="rId2"/>
          <a:stretch>
            <a:fillRect/>
          </a:stretch>
        </p:blipFill>
        <p:spPr bwMode="auto">
          <a:xfrm>
            <a:off x="1547664" y="1628800"/>
            <a:ext cx="6264000" cy="33840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advTm="10857"/>
    </mc:Choice>
    <mc:Fallback xmlns="">
      <p:transition spd="slow" advTm="108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2"/>
                                        </p:tgtEl>
                                        <p:attrNameLst>
                                          <p:attrName>ppt_w</p:attrName>
                                        </p:attrNameLst>
                                      </p:cBhvr>
                                      <p:tavLst>
                                        <p:tav tm="0">
                                          <p:val>
                                            <p:strVal val="#ppt_w*.05"/>
                                          </p:val>
                                        </p:tav>
                                        <p:tav tm="100000">
                                          <p:val>
                                            <p:strVal val="#ppt_w"/>
                                          </p:val>
                                        </p:tav>
                                      </p:tavLst>
                                    </p:anim>
                                    <p:anim calcmode="lin" valueType="num">
                                      <p:cBhvr>
                                        <p:cTn id="10" dur="2000" fill="hold"/>
                                        <p:tgtEl>
                                          <p:spTgt spid="2"/>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2"/>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2"/>
                                        </p:tgtEl>
                                      </p:cBhvr>
                                    </p:animEffect>
                                  </p:childTnLst>
                                </p:cTn>
                              </p:par>
                            </p:childTnLst>
                          </p:cTn>
                        </p:par>
                        <p:par>
                          <p:cTn id="15" fill="hold">
                            <p:stCondLst>
                              <p:cond delay="2000"/>
                            </p:stCondLst>
                            <p:childTnLst>
                              <p:par>
                                <p:cTn id="16" presetID="2" presetClass="entr" presetSubtype="4"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2000" fill="hold"/>
                                        <p:tgtEl>
                                          <p:spTgt spid="4"/>
                                        </p:tgtEl>
                                        <p:attrNameLst>
                                          <p:attrName>ppt_x</p:attrName>
                                        </p:attrNameLst>
                                      </p:cBhvr>
                                      <p:tavLst>
                                        <p:tav tm="0">
                                          <p:val>
                                            <p:strVal val="#ppt_x"/>
                                          </p:val>
                                        </p:tav>
                                        <p:tav tm="100000">
                                          <p:val>
                                            <p:strVal val="#ppt_x"/>
                                          </p:val>
                                        </p:tav>
                                      </p:tavLst>
                                    </p:anim>
                                    <p:anim calcmode="lin" valueType="num">
                                      <p:cBhvr additive="base">
                                        <p:cTn id="19"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5" name="Содержимое 4"/>
          <p:cNvSpPr>
            <a:spLocks noGrp="1"/>
          </p:cNvSpPr>
          <p:nvPr>
            <p:ph sz="quarter" idx="13"/>
          </p:nvPr>
        </p:nvSpPr>
        <p:spPr/>
        <p:txBody>
          <a:bodyPr>
            <a:normAutofit fontScale="92500" lnSpcReduction="10000"/>
          </a:bodyPr>
          <a:lstStyle/>
          <a:p>
            <a:r>
              <a:rPr lang="ru-RU" dirty="0" smtClean="0"/>
              <a:t>Русские гнали их по льду еще 7 верст до западного берега Чудского озера. Было уничтожено 400 рыцарей и взято в плен 50. Часть </a:t>
            </a:r>
            <a:r>
              <a:rPr lang="ru-RU" dirty="0" err="1" smtClean="0"/>
              <a:t>ливонцев</a:t>
            </a:r>
            <a:r>
              <a:rPr lang="ru-RU" dirty="0" smtClean="0"/>
              <a:t> потонула в озере. Вырвавшихся из окружения преследовала русская конница, завершив их разгром. Спастись удалось лишь тем, кто находился в хвосте "свиньи" и был на коне: магистру ордена, командорам и епископам.</a:t>
            </a:r>
          </a:p>
          <a:p>
            <a:r>
              <a:rPr lang="ru-RU" dirty="0" smtClean="0"/>
              <a:t>Значение победы русских войск под руководством князя Александра Невского над немецкими "псами-рыцарями" было поистине историческим. Орден запросил мира. Мир был заключен на условиях, продиктованных русскими. Орденские послы торжественно отреклись от всех посягательств на русские земли, которые были временно захвачены орденом. Движение на Русь западных захватчиков было остановлено. Западные рубежи Руси, установленные после Ледового побоища, продержались целые столетия. Ледовое побоище вошло в историю и как замечательный образец военной тактики и стратегии. Умелое построение боевого порядка, четкая организация взаимодействия отдельных его частей, особенно пехоты и конницы, постоянная разведка и учет слабых сторон противника при организации сражения, правильный выбор места и времени, хорошая организация тактического преследования, уничтожение большей части превосходящего противника - все это определило русское военное искусство как передовое в мире.</a:t>
            </a:r>
          </a:p>
          <a:p>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advTm="11282"/>
    </mc:Choice>
    <mc:Fallback xmlns="">
      <p:transition spd="slow" advTm="112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decel="50000" fill="hold">
                                          <p:stCondLst>
                                            <p:cond delay="0"/>
                                          </p:stCondLst>
                                        </p:cTn>
                                        <p:tgtEl>
                                          <p:spTgt spid="5">
                                            <p:txEl>
                                              <p:pRg st="0" end="0"/>
                                            </p:txEl>
                                          </p:spTgt>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5">
                                            <p:txEl>
                                              <p:pRg st="0" end="0"/>
                                            </p:txEl>
                                          </p:spTgt>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5">
                                            <p:txEl>
                                              <p:pRg st="0" end="0"/>
                                            </p:txEl>
                                          </p:spTgt>
                                        </p:tgtEl>
                                        <p:attrNameLst>
                                          <p:attrName>ppt_w</p:attrName>
                                        </p:attrNameLst>
                                      </p:cBhvr>
                                      <p:tavLst>
                                        <p:tav tm="0">
                                          <p:val>
                                            <p:strVal val="#ppt_w*.05"/>
                                          </p:val>
                                        </p:tav>
                                        <p:tav tm="100000">
                                          <p:val>
                                            <p:strVal val="#ppt_w"/>
                                          </p:val>
                                        </p:tav>
                                      </p:tavLst>
                                    </p:anim>
                                    <p:anim calcmode="lin" valueType="num">
                                      <p:cBhvr>
                                        <p:cTn id="10" dur="2000" fill="hold"/>
                                        <p:tgtEl>
                                          <p:spTgt spid="5">
                                            <p:txEl>
                                              <p:pRg st="0" end="0"/>
                                            </p:txEl>
                                          </p:spTgt>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5">
                                            <p:txEl>
                                              <p:pRg st="0" end="0"/>
                                            </p:txEl>
                                          </p:spTgt>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5">
                                            <p:txEl>
                                              <p:pRg st="0" end="0"/>
                                            </p:txEl>
                                          </p:spTgt>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5">
                                            <p:txEl>
                                              <p:pRg st="0" end="0"/>
                                            </p:txEl>
                                          </p:spTgt>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5">
                                            <p:txEl>
                                              <p:pRg st="0" end="0"/>
                                            </p:txEl>
                                          </p:spTgt>
                                        </p:tgtEl>
                                      </p:cBhvr>
                                    </p:animEffect>
                                  </p:childTnLst>
                                </p:cTn>
                              </p:par>
                            </p:childTnLst>
                          </p:cTn>
                        </p:par>
                        <p:par>
                          <p:cTn id="15" fill="hold">
                            <p:stCondLst>
                              <p:cond delay="2000"/>
                            </p:stCondLst>
                            <p:childTnLst>
                              <p:par>
                                <p:cTn id="16" presetID="25" presetClass="entr" presetSubtype="0" fill="hold" grpId="0" nodeType="after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p:cTn id="18" dur="1000" decel="50000" fill="hold">
                                          <p:stCondLst>
                                            <p:cond delay="0"/>
                                          </p:stCondLst>
                                        </p:cTn>
                                        <p:tgtEl>
                                          <p:spTgt spid="5">
                                            <p:txEl>
                                              <p:pRg st="1" end="1"/>
                                            </p:txEl>
                                          </p:spTgt>
                                        </p:tgtEl>
                                        <p:attrNameLst>
                                          <p:attrName>style.rotation</p:attrName>
                                        </p:attrNameLst>
                                      </p:cBhvr>
                                      <p:tavLst>
                                        <p:tav tm="0">
                                          <p:val>
                                            <p:fltVal val="-90"/>
                                          </p:val>
                                        </p:tav>
                                        <p:tav tm="100000">
                                          <p:val>
                                            <p:fltVal val="0"/>
                                          </p:val>
                                        </p:tav>
                                      </p:tavLst>
                                    </p:anim>
                                    <p:anim calcmode="lin" valueType="num">
                                      <p:cBhvr>
                                        <p:cTn id="19" dur="1000" decel="50000" fill="hold">
                                          <p:stCondLst>
                                            <p:cond delay="0"/>
                                          </p:stCondLst>
                                        </p:cTn>
                                        <p:tgtEl>
                                          <p:spTgt spid="5">
                                            <p:txEl>
                                              <p:pRg st="1" end="1"/>
                                            </p:txEl>
                                          </p:spTgt>
                                        </p:tgtEl>
                                        <p:attrNameLst>
                                          <p:attrName>ppt_w</p:attrName>
                                        </p:attrNameLst>
                                      </p:cBhvr>
                                      <p:tavLst>
                                        <p:tav tm="0">
                                          <p:val>
                                            <p:strVal val="#ppt_w"/>
                                          </p:val>
                                        </p:tav>
                                        <p:tav tm="100000">
                                          <p:val>
                                            <p:strVal val="#ppt_w*.05"/>
                                          </p:val>
                                        </p:tav>
                                      </p:tavLst>
                                    </p:anim>
                                    <p:anim calcmode="lin" valueType="num">
                                      <p:cBhvr>
                                        <p:cTn id="20" dur="1000" accel="50000" fill="hold">
                                          <p:stCondLst>
                                            <p:cond delay="1000"/>
                                          </p:stCondLst>
                                        </p:cTn>
                                        <p:tgtEl>
                                          <p:spTgt spid="5">
                                            <p:txEl>
                                              <p:pRg st="1" end="1"/>
                                            </p:txEl>
                                          </p:spTgt>
                                        </p:tgtEl>
                                        <p:attrNameLst>
                                          <p:attrName>ppt_w</p:attrName>
                                        </p:attrNameLst>
                                      </p:cBhvr>
                                      <p:tavLst>
                                        <p:tav tm="0">
                                          <p:val>
                                            <p:strVal val="#ppt_w*.05"/>
                                          </p:val>
                                        </p:tav>
                                        <p:tav tm="100000">
                                          <p:val>
                                            <p:strVal val="#ppt_w"/>
                                          </p:val>
                                        </p:tav>
                                      </p:tavLst>
                                    </p:anim>
                                    <p:anim calcmode="lin" valueType="num">
                                      <p:cBhvr>
                                        <p:cTn id="21" dur="2000" fill="hold"/>
                                        <p:tgtEl>
                                          <p:spTgt spid="5">
                                            <p:txEl>
                                              <p:pRg st="1" end="1"/>
                                            </p:txEl>
                                          </p:spTgt>
                                        </p:tgtEl>
                                        <p:attrNameLst>
                                          <p:attrName>ppt_h</p:attrName>
                                        </p:attrNameLst>
                                      </p:cBhvr>
                                      <p:tavLst>
                                        <p:tav tm="0">
                                          <p:val>
                                            <p:strVal val="#ppt_h"/>
                                          </p:val>
                                        </p:tav>
                                        <p:tav tm="100000">
                                          <p:val>
                                            <p:strVal val="#ppt_h"/>
                                          </p:val>
                                        </p:tav>
                                      </p:tavLst>
                                    </p:anim>
                                    <p:anim calcmode="lin" valueType="num">
                                      <p:cBhvr>
                                        <p:cTn id="22" dur="1000" decel="50000" fill="hold">
                                          <p:stCondLst>
                                            <p:cond delay="0"/>
                                          </p:stCondLst>
                                        </p:cTn>
                                        <p:tgtEl>
                                          <p:spTgt spid="5">
                                            <p:txEl>
                                              <p:pRg st="1" end="1"/>
                                            </p:txEl>
                                          </p:spTgt>
                                        </p:tgtEl>
                                        <p:attrNameLst>
                                          <p:attrName>ppt_x</p:attrName>
                                        </p:attrNameLst>
                                      </p:cBhvr>
                                      <p:tavLst>
                                        <p:tav tm="0">
                                          <p:val>
                                            <p:strVal val="#ppt_x+.4"/>
                                          </p:val>
                                        </p:tav>
                                        <p:tav tm="100000">
                                          <p:val>
                                            <p:strVal val="#ppt_x"/>
                                          </p:val>
                                        </p:tav>
                                      </p:tavLst>
                                    </p:anim>
                                    <p:anim calcmode="lin" valueType="num">
                                      <p:cBhvr>
                                        <p:cTn id="23" dur="1000" decel="50000" fill="hold">
                                          <p:stCondLst>
                                            <p:cond delay="0"/>
                                          </p:stCondLst>
                                        </p:cTn>
                                        <p:tgtEl>
                                          <p:spTgt spid="5">
                                            <p:txEl>
                                              <p:pRg st="1" end="1"/>
                                            </p:txEl>
                                          </p:spTgt>
                                        </p:tgtEl>
                                        <p:attrNameLst>
                                          <p:attrName>ppt_y</p:attrName>
                                        </p:attrNameLst>
                                      </p:cBhvr>
                                      <p:tavLst>
                                        <p:tav tm="0">
                                          <p:val>
                                            <p:strVal val="#ppt_y-.2"/>
                                          </p:val>
                                        </p:tav>
                                        <p:tav tm="100000">
                                          <p:val>
                                            <p:strVal val="#ppt_y+.1"/>
                                          </p:val>
                                        </p:tav>
                                      </p:tavLst>
                                    </p:anim>
                                    <p:anim calcmode="lin" valueType="num">
                                      <p:cBhvr>
                                        <p:cTn id="24" dur="1000" accel="50000" fill="hold">
                                          <p:stCondLst>
                                            <p:cond delay="1000"/>
                                          </p:stCondLst>
                                        </p:cTn>
                                        <p:tgtEl>
                                          <p:spTgt spid="5">
                                            <p:txEl>
                                              <p:pRg st="1" end="1"/>
                                            </p:txEl>
                                          </p:spTgt>
                                        </p:tgtEl>
                                        <p:attrNameLst>
                                          <p:attrName>ppt_y</p:attrName>
                                        </p:attrNameLst>
                                      </p:cBhvr>
                                      <p:tavLst>
                                        <p:tav tm="0">
                                          <p:val>
                                            <p:strVal val="#ppt_y+.1"/>
                                          </p:val>
                                        </p:tav>
                                        <p:tav tm="100000">
                                          <p:val>
                                            <p:strVal val="#ppt_y"/>
                                          </p:val>
                                        </p:tav>
                                      </p:tavLst>
                                    </p:anim>
                                    <p:animEffect transition="in" filter="fade">
                                      <p:cBhvr>
                                        <p:cTn id="25" dur="2000" decel="50000">
                                          <p:stCondLst>
                                            <p:cond delay="0"/>
                                          </p:stCondLst>
                                        </p:cTn>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276872"/>
            <a:ext cx="7885113" cy="1362075"/>
          </a:xfrm>
        </p:spPr>
        <p:txBody>
          <a:bodyPr/>
          <a:lstStyle/>
          <a:p>
            <a:pPr algn="ctr"/>
            <a:r>
              <a:rPr lang="ru-RU" b="1" i="1" dirty="0" smtClean="0">
                <a:solidFill>
                  <a:srgbClr val="C00000"/>
                </a:solidFill>
                <a:latin typeface="Times New Roman" pitchFamily="18" charset="0"/>
                <a:cs typeface="Times New Roman" pitchFamily="18" charset="0"/>
              </a:rPr>
              <a:t>Память  о битве</a:t>
            </a:r>
            <a:endParaRPr lang="ru-RU" b="1" i="1" dirty="0">
              <a:solidFill>
                <a:srgbClr val="C00000"/>
              </a:solidFill>
              <a:latin typeface="Times New Roman" pitchFamily="18" charset="0"/>
              <a:cs typeface="Times New Roman" pitchFamily="18" charset="0"/>
            </a:endParaRPr>
          </a:p>
        </p:txBody>
      </p:sp>
      <p:sp>
        <p:nvSpPr>
          <p:cNvPr id="3" name="Текст 2"/>
          <p:cNvSpPr>
            <a:spLocks noGrp="1"/>
          </p:cNvSpPr>
          <p:nvPr>
            <p:ph type="body" idx="1"/>
          </p:nvPr>
        </p:nvSpPr>
        <p:spPr>
          <a:xfrm>
            <a:off x="611560" y="2924944"/>
            <a:ext cx="7885113" cy="1500187"/>
          </a:xfrm>
        </p:spPr>
        <p:txBody>
          <a:bodyPr>
            <a:normAutofit/>
          </a:bodyPr>
          <a:lstStyle/>
          <a:p>
            <a:pPr algn="ctr"/>
            <a:r>
              <a:rPr lang="ru-RU" dirty="0" smtClean="0"/>
              <a:t>Рассказы о Ледовом побоище русских летописей и Жития Александра Невского являются основными источниками, сообщающими о событиях, происшедших 5 апреля 1242 года на льду Чудского озера — о времени, месте, характере и ходе сражения</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advTm="6672"/>
    </mc:Choice>
    <mc:Fallback xmlns="">
      <p:transition spd="slow" advTm="66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28505" t="21489" r="1855" b="5826"/>
          <a:stretch/>
        </p:blipFill>
        <p:spPr>
          <a:xfrm rot="10800000">
            <a:off x="107504" y="116632"/>
            <a:ext cx="1439056" cy="2124000"/>
          </a:xfrm>
          <a:prstGeom prst="rect">
            <a:avLst/>
          </a:prstGeom>
        </p:spPr>
      </p:pic>
      <p:sp>
        <p:nvSpPr>
          <p:cNvPr id="2" name="Заголовок 1"/>
          <p:cNvSpPr>
            <a:spLocks noGrp="1"/>
          </p:cNvSpPr>
          <p:nvPr>
            <p:ph type="title"/>
          </p:nvPr>
        </p:nvSpPr>
        <p:spPr/>
        <p:txBody>
          <a:bodyPr>
            <a:normAutofit/>
          </a:bodyPr>
          <a:lstStyle/>
          <a:p>
            <a:pPr algn="r"/>
            <a:r>
              <a:rPr lang="ru-RU" sz="2800" b="1" i="1" dirty="0" smtClean="0">
                <a:solidFill>
                  <a:srgbClr val="FF0000"/>
                </a:solidFill>
                <a:latin typeface="Times New Roman" pitchFamily="18" charset="0"/>
                <a:cs typeface="Times New Roman" pitchFamily="18" charset="0"/>
              </a:rPr>
              <a:t>Повесть о житии  Александра Невского</a:t>
            </a:r>
            <a:endParaRPr lang="ru-RU" sz="2800" b="1" i="1" dirty="0">
              <a:solidFill>
                <a:srgbClr val="FF0000"/>
              </a:solidFill>
              <a:latin typeface="Times New Roman" pitchFamily="18" charset="0"/>
              <a:cs typeface="Times New Roman" pitchFamily="18" charset="0"/>
            </a:endParaRPr>
          </a:p>
        </p:txBody>
      </p:sp>
      <p:sp>
        <p:nvSpPr>
          <p:cNvPr id="3" name="Содержимое 2"/>
          <p:cNvSpPr>
            <a:spLocks noGrp="1"/>
          </p:cNvSpPr>
          <p:nvPr>
            <p:ph sz="quarter" idx="13"/>
          </p:nvPr>
        </p:nvSpPr>
        <p:spPr>
          <a:xfrm>
            <a:off x="683568" y="2240632"/>
            <a:ext cx="7924800" cy="4114800"/>
          </a:xfrm>
        </p:spPr>
        <p:txBody>
          <a:bodyPr>
            <a:normAutofit fontScale="85000" lnSpcReduction="20000"/>
          </a:bodyPr>
          <a:lstStyle/>
          <a:p>
            <a:r>
              <a:rPr lang="ru-RU" b="1" dirty="0" smtClean="0"/>
              <a:t>…Когда же приблизились немцы, то проведали о них стражи. Князь же Александр приготовился к бою, и пошли они друг против друга, и покрылось озеро Чудское множеством тех и других воинов. Отец Александра, Ярослав, прислал ему на помощь младшего брата Андрея с большою дружиною. Да и у князя Александра было много храбрых воинов, как в древности у Давида-царя, сильных и стойких. Так и мужи Александра исполнились духа ратного, ведь были сердца их как сердца львов, и воскликнули: "О </a:t>
            </a:r>
            <a:r>
              <a:rPr lang="ru-RU" b="1" dirty="0" err="1" smtClean="0"/>
              <a:t>княже</a:t>
            </a:r>
            <a:r>
              <a:rPr lang="ru-RU" b="1" dirty="0" smtClean="0"/>
              <a:t> наш славный! Ныне пришло нам время положить головы свои за тебя". Князь же Александр воздел руки к небу и сказал: "Суди меня. Боже, рассуди спор мой с народом неправедным и помоги мне. Господи, как в древности помог Моисею одолеть </a:t>
            </a:r>
            <a:r>
              <a:rPr lang="ru-RU" b="1" dirty="0" err="1" smtClean="0"/>
              <a:t>Амалика</a:t>
            </a:r>
            <a:r>
              <a:rPr lang="ru-RU" b="1" dirty="0" smtClean="0"/>
              <a:t> и прадеду нашему Ярославу окаянного Святополка".</a:t>
            </a:r>
            <a:br>
              <a:rPr lang="ru-RU" b="1" dirty="0" smtClean="0"/>
            </a:br>
            <a:r>
              <a:rPr lang="ru-RU" b="1" dirty="0" smtClean="0"/>
              <a:t>Была же тогда суббота, и когда взошло солнце, сошлись противники. И была сеча жестокая, и стоял треск от ломающихся копий и звон от ударов мечей, и казалось, что двинулось замерзшее озеро, и не было видно льда, ибо покрылось оно кровью.</a:t>
            </a:r>
            <a:br>
              <a:rPr lang="ru-RU" b="1" dirty="0" smtClean="0"/>
            </a:br>
            <a:r>
              <a:rPr lang="ru-RU" b="1" dirty="0" smtClean="0"/>
              <a:t>А это слышал я от очевидца, который поведал мне, что видел воинство Божие в воздухе, пришедшее на помощь Александру. И так победил врагов помощью Божьей, и обратились они в бегство. Александр же рубил их, гоня, как по воздуху, и некуда было им скрыться. Здесь прославил Бог Александра пред всеми полками, как Иисуса Навина у Иерихона. А того, кто сказал: "Захватим Александра", - отдал Бог в руки Александра. И никогда не было противника, достойного его в бою. И возвратился князь Александр с победою славною, и было много пленных в стане его, и вели босыми подле коней тех, кто называет себя "Божьими рыцарями»…</a:t>
            </a:r>
            <a:endParaRPr lang="ru-RU" b="1" dirty="0"/>
          </a:p>
        </p:txBody>
      </p:sp>
    </p:spTree>
  </p:cSld>
  <p:clrMapOvr>
    <a:masterClrMapping/>
  </p:clrMapOvr>
  <mc:AlternateContent xmlns:mc="http://schemas.openxmlformats.org/markup-compatibility/2006" xmlns:p14="http://schemas.microsoft.com/office/powerpoint/2010/main">
    <mc:Choice Requires="p14">
      <p:transition spd="slow" p14:dur="2000" advTm="12719"/>
    </mc:Choice>
    <mc:Fallback xmlns="">
      <p:transition spd="slow" advTm="12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31"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par>
                          <p:cTn id="17" fill="hold">
                            <p:stCondLst>
                              <p:cond delay="3000"/>
                            </p:stCondLst>
                            <p:childTnLst>
                              <p:par>
                                <p:cTn id="18" presetID="16" presetClass="entr" presetSubtype="21" fill="hold" grpId="0" nodeType="after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barn(inVertical)">
                                      <p:cBhvr>
                                        <p:cTn id="2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b="1" i="1" dirty="0" smtClean="0">
                <a:solidFill>
                  <a:srgbClr val="C00000"/>
                </a:solidFill>
                <a:latin typeface="Times New Roman" pitchFamily="18" charset="0"/>
                <a:cs typeface="Times New Roman" pitchFamily="18" charset="0"/>
              </a:rPr>
              <a:t>«Новгородская 1-ая летопись старшего извода»</a:t>
            </a:r>
            <a:endParaRPr lang="ru-RU" sz="2800" b="1" i="1" dirty="0">
              <a:solidFill>
                <a:srgbClr val="C00000"/>
              </a:solidFill>
              <a:latin typeface="Times New Roman" pitchFamily="18" charset="0"/>
              <a:cs typeface="Times New Roman" pitchFamily="18" charset="0"/>
            </a:endParaRPr>
          </a:p>
        </p:txBody>
      </p:sp>
      <p:sp>
        <p:nvSpPr>
          <p:cNvPr id="3" name="Содержимое 2"/>
          <p:cNvSpPr>
            <a:spLocks noGrp="1"/>
          </p:cNvSpPr>
          <p:nvPr>
            <p:ph sz="quarter" idx="13"/>
          </p:nvPr>
        </p:nvSpPr>
        <p:spPr/>
        <p:txBody>
          <a:bodyPr>
            <a:normAutofit lnSpcReduction="10000"/>
          </a:bodyPr>
          <a:lstStyle/>
          <a:p>
            <a:r>
              <a:rPr lang="ru-RU" dirty="0" smtClean="0"/>
              <a:t>«В лето 6750. </a:t>
            </a:r>
            <a:r>
              <a:rPr lang="ru-RU" dirty="0" err="1" smtClean="0"/>
              <a:t>Пойде</a:t>
            </a:r>
            <a:r>
              <a:rPr lang="ru-RU" dirty="0" smtClean="0"/>
              <a:t> князь </a:t>
            </a:r>
            <a:r>
              <a:rPr lang="ru-RU" dirty="0" err="1" smtClean="0"/>
              <a:t>Олександръ</a:t>
            </a:r>
            <a:r>
              <a:rPr lang="ru-RU" dirty="0" smtClean="0"/>
              <a:t> с </a:t>
            </a:r>
            <a:r>
              <a:rPr lang="ru-RU" dirty="0" err="1" smtClean="0"/>
              <a:t>Новгородци</a:t>
            </a:r>
            <a:r>
              <a:rPr lang="ru-RU" dirty="0" smtClean="0"/>
              <a:t> и с братом </a:t>
            </a:r>
            <a:r>
              <a:rPr lang="ru-RU" dirty="0" err="1" smtClean="0"/>
              <a:t>Андреемъ</a:t>
            </a:r>
            <a:r>
              <a:rPr lang="ru-RU" dirty="0" smtClean="0"/>
              <a:t> и с </a:t>
            </a:r>
            <a:r>
              <a:rPr lang="ru-RU" dirty="0" err="1" smtClean="0"/>
              <a:t>Низовци</a:t>
            </a:r>
            <a:r>
              <a:rPr lang="ru-RU" dirty="0" smtClean="0"/>
              <a:t> на </a:t>
            </a:r>
            <a:r>
              <a:rPr lang="ru-RU" dirty="0" err="1" smtClean="0"/>
              <a:t>Чюдьскую</a:t>
            </a:r>
            <a:r>
              <a:rPr lang="ru-RU" dirty="0" smtClean="0"/>
              <a:t> землю на </a:t>
            </a:r>
            <a:r>
              <a:rPr lang="ru-RU" dirty="0" err="1" smtClean="0"/>
              <a:t>Немци</a:t>
            </a:r>
            <a:r>
              <a:rPr lang="ru-RU" dirty="0" smtClean="0"/>
              <a:t> и </a:t>
            </a:r>
            <a:r>
              <a:rPr lang="ru-RU" dirty="0" err="1" smtClean="0"/>
              <a:t>зая</a:t>
            </a:r>
            <a:r>
              <a:rPr lang="ru-RU" dirty="0" smtClean="0"/>
              <a:t> </a:t>
            </a:r>
            <a:r>
              <a:rPr lang="ru-RU" dirty="0" err="1" smtClean="0"/>
              <a:t>вси</a:t>
            </a:r>
            <a:r>
              <a:rPr lang="ru-RU" dirty="0" smtClean="0"/>
              <a:t> пути и до </a:t>
            </a:r>
            <a:r>
              <a:rPr lang="ru-RU" dirty="0" err="1" smtClean="0"/>
              <a:t>Пльскова</a:t>
            </a:r>
            <a:r>
              <a:rPr lang="ru-RU" dirty="0" smtClean="0"/>
              <a:t>. И изгони князь </a:t>
            </a:r>
            <a:r>
              <a:rPr lang="ru-RU" dirty="0" err="1" smtClean="0"/>
              <a:t>Пльсковъ</a:t>
            </a:r>
            <a:r>
              <a:rPr lang="ru-RU" dirty="0" smtClean="0"/>
              <a:t>, </a:t>
            </a:r>
            <a:r>
              <a:rPr lang="ru-RU" dirty="0" err="1" smtClean="0"/>
              <a:t>изъима</a:t>
            </a:r>
            <a:r>
              <a:rPr lang="ru-RU" dirty="0" smtClean="0"/>
              <a:t> </a:t>
            </a:r>
            <a:r>
              <a:rPr lang="ru-RU" dirty="0" err="1" smtClean="0"/>
              <a:t>Немци</a:t>
            </a:r>
            <a:r>
              <a:rPr lang="ru-RU" dirty="0" smtClean="0"/>
              <a:t> и </a:t>
            </a:r>
            <a:r>
              <a:rPr lang="ru-RU" dirty="0" err="1" smtClean="0"/>
              <a:t>Чюдъ</a:t>
            </a:r>
            <a:r>
              <a:rPr lang="ru-RU" dirty="0" smtClean="0"/>
              <a:t>, </a:t>
            </a:r>
            <a:r>
              <a:rPr lang="ru-RU" dirty="0" err="1" smtClean="0"/>
              <a:t>и</a:t>
            </a:r>
            <a:r>
              <a:rPr lang="ru-RU" dirty="0" smtClean="0"/>
              <a:t>, </a:t>
            </a:r>
            <a:r>
              <a:rPr lang="ru-RU" dirty="0" err="1" smtClean="0"/>
              <a:t>сковавъ</a:t>
            </a:r>
            <a:r>
              <a:rPr lang="ru-RU" dirty="0" smtClean="0"/>
              <a:t>, поточи в </a:t>
            </a:r>
            <a:r>
              <a:rPr lang="ru-RU" dirty="0" err="1" smtClean="0"/>
              <a:t>Новъгород</a:t>
            </a:r>
            <a:r>
              <a:rPr lang="ru-RU" dirty="0" smtClean="0"/>
              <a:t>, а сам </a:t>
            </a:r>
            <a:r>
              <a:rPr lang="ru-RU" dirty="0" err="1" smtClean="0"/>
              <a:t>пойде</a:t>
            </a:r>
            <a:r>
              <a:rPr lang="ru-RU" dirty="0" smtClean="0"/>
              <a:t> на </a:t>
            </a:r>
            <a:r>
              <a:rPr lang="ru-RU" dirty="0" err="1" smtClean="0"/>
              <a:t>Чюдь</a:t>
            </a:r>
            <a:r>
              <a:rPr lang="ru-RU" dirty="0" smtClean="0"/>
              <a:t>. И яко </a:t>
            </a:r>
            <a:r>
              <a:rPr lang="ru-RU" dirty="0" err="1" smtClean="0"/>
              <a:t>быша</a:t>
            </a:r>
            <a:r>
              <a:rPr lang="ru-RU" dirty="0" smtClean="0"/>
              <a:t> на земли, пусти </a:t>
            </a:r>
            <a:r>
              <a:rPr lang="ru-RU" dirty="0" err="1" smtClean="0"/>
              <a:t>полкъ</a:t>
            </a:r>
            <a:r>
              <a:rPr lang="ru-RU" dirty="0" smtClean="0"/>
              <a:t> </a:t>
            </a:r>
            <a:r>
              <a:rPr lang="ru-RU" dirty="0" err="1" smtClean="0"/>
              <a:t>всь</a:t>
            </a:r>
            <a:r>
              <a:rPr lang="ru-RU" dirty="0" smtClean="0"/>
              <a:t> в </a:t>
            </a:r>
            <a:r>
              <a:rPr lang="ru-RU" dirty="0" err="1" smtClean="0"/>
              <a:t>зажития</a:t>
            </a:r>
            <a:r>
              <a:rPr lang="ru-RU" dirty="0" smtClean="0"/>
              <a:t>, а </a:t>
            </a:r>
            <a:r>
              <a:rPr lang="ru-RU" dirty="0" err="1" smtClean="0"/>
              <a:t>Домашь</a:t>
            </a:r>
            <a:r>
              <a:rPr lang="ru-RU" dirty="0" smtClean="0"/>
              <a:t> </a:t>
            </a:r>
            <a:r>
              <a:rPr lang="ru-RU" dirty="0" err="1" smtClean="0"/>
              <a:t>Твердиславичь</a:t>
            </a:r>
            <a:r>
              <a:rPr lang="ru-RU" dirty="0" smtClean="0"/>
              <a:t> и </a:t>
            </a:r>
            <a:r>
              <a:rPr lang="ru-RU" dirty="0" err="1" smtClean="0"/>
              <a:t>Кербетъ</a:t>
            </a:r>
            <a:r>
              <a:rPr lang="ru-RU" dirty="0" smtClean="0"/>
              <a:t> </a:t>
            </a:r>
            <a:r>
              <a:rPr lang="ru-RU" dirty="0" err="1" smtClean="0"/>
              <a:t>быша</a:t>
            </a:r>
            <a:r>
              <a:rPr lang="ru-RU" dirty="0" smtClean="0"/>
              <a:t> в </a:t>
            </a:r>
            <a:r>
              <a:rPr lang="ru-RU" dirty="0" err="1" smtClean="0"/>
              <a:t>розгоне</a:t>
            </a:r>
            <a:r>
              <a:rPr lang="ru-RU" dirty="0" smtClean="0"/>
              <a:t>, и </a:t>
            </a:r>
            <a:r>
              <a:rPr lang="ru-RU" dirty="0" err="1" smtClean="0"/>
              <a:t>усретоша</a:t>
            </a:r>
            <a:r>
              <a:rPr lang="ru-RU" dirty="0" smtClean="0"/>
              <a:t> я </a:t>
            </a:r>
            <a:r>
              <a:rPr lang="ru-RU" dirty="0" err="1" smtClean="0"/>
              <a:t>Немцн</a:t>
            </a:r>
            <a:r>
              <a:rPr lang="ru-RU" dirty="0" smtClean="0"/>
              <a:t> и </a:t>
            </a:r>
            <a:r>
              <a:rPr lang="ru-RU" dirty="0" err="1" smtClean="0"/>
              <a:t>Чюдь</a:t>
            </a:r>
            <a:r>
              <a:rPr lang="ru-RU" dirty="0" smtClean="0"/>
              <a:t> у моста, и </a:t>
            </a:r>
            <a:r>
              <a:rPr lang="ru-RU" dirty="0" err="1" smtClean="0"/>
              <a:t>бншася</a:t>
            </a:r>
            <a:r>
              <a:rPr lang="ru-RU" dirty="0" smtClean="0"/>
              <a:t> ту. И </a:t>
            </a:r>
            <a:r>
              <a:rPr lang="ru-RU" dirty="0" err="1" smtClean="0"/>
              <a:t>убиша</a:t>
            </a:r>
            <a:r>
              <a:rPr lang="ru-RU" dirty="0" smtClean="0"/>
              <a:t> ту </a:t>
            </a:r>
            <a:r>
              <a:rPr lang="ru-RU" dirty="0" err="1" smtClean="0"/>
              <a:t>Домаша</a:t>
            </a:r>
            <a:r>
              <a:rPr lang="ru-RU" dirty="0" smtClean="0"/>
              <a:t>, брата </a:t>
            </a:r>
            <a:r>
              <a:rPr lang="ru-RU" dirty="0" err="1" smtClean="0"/>
              <a:t>посаднича</a:t>
            </a:r>
            <a:r>
              <a:rPr lang="ru-RU" dirty="0" smtClean="0"/>
              <a:t>, мужа честна, и </a:t>
            </a:r>
            <a:r>
              <a:rPr lang="ru-RU" dirty="0" err="1" smtClean="0"/>
              <a:t>инехъ</a:t>
            </a:r>
            <a:r>
              <a:rPr lang="ru-RU" dirty="0" smtClean="0"/>
              <a:t> с </a:t>
            </a:r>
            <a:r>
              <a:rPr lang="ru-RU" dirty="0" err="1" smtClean="0"/>
              <a:t>нимъ</a:t>
            </a:r>
            <a:r>
              <a:rPr lang="ru-RU" dirty="0" smtClean="0"/>
              <a:t> </a:t>
            </a:r>
            <a:r>
              <a:rPr lang="ru-RU" dirty="0" err="1" smtClean="0"/>
              <a:t>избиша</a:t>
            </a:r>
            <a:r>
              <a:rPr lang="ru-RU" dirty="0" smtClean="0"/>
              <a:t>, а </a:t>
            </a:r>
            <a:r>
              <a:rPr lang="ru-RU" dirty="0" err="1" smtClean="0"/>
              <a:t>инехъ</a:t>
            </a:r>
            <a:r>
              <a:rPr lang="ru-RU" dirty="0" smtClean="0"/>
              <a:t> руками </a:t>
            </a:r>
            <a:r>
              <a:rPr lang="ru-RU" dirty="0" err="1" smtClean="0"/>
              <a:t>изъимаша</a:t>
            </a:r>
            <a:r>
              <a:rPr lang="ru-RU" dirty="0" smtClean="0"/>
              <a:t>, а </a:t>
            </a:r>
            <a:r>
              <a:rPr lang="ru-RU" dirty="0" err="1" smtClean="0"/>
              <a:t>инии</a:t>
            </a:r>
            <a:r>
              <a:rPr lang="ru-RU" dirty="0" smtClean="0"/>
              <a:t> к князю </a:t>
            </a:r>
            <a:r>
              <a:rPr lang="ru-RU" dirty="0" err="1" smtClean="0"/>
              <a:t>прибегоша</a:t>
            </a:r>
            <a:r>
              <a:rPr lang="ru-RU" dirty="0" smtClean="0"/>
              <a:t> в </a:t>
            </a:r>
            <a:r>
              <a:rPr lang="ru-RU" dirty="0" err="1" smtClean="0"/>
              <a:t>полкъ</a:t>
            </a:r>
            <a:r>
              <a:rPr lang="ru-RU" dirty="0" smtClean="0"/>
              <a:t>. Князь же </a:t>
            </a:r>
            <a:r>
              <a:rPr lang="ru-RU" dirty="0" err="1" smtClean="0"/>
              <a:t>въспятися</a:t>
            </a:r>
            <a:r>
              <a:rPr lang="ru-RU" dirty="0" smtClean="0"/>
              <a:t> на озеро, </a:t>
            </a:r>
            <a:r>
              <a:rPr lang="ru-RU" dirty="0" err="1" smtClean="0"/>
              <a:t>Немци</a:t>
            </a:r>
            <a:r>
              <a:rPr lang="ru-RU" dirty="0" smtClean="0"/>
              <a:t> же и </a:t>
            </a:r>
            <a:r>
              <a:rPr lang="ru-RU" dirty="0" err="1" smtClean="0"/>
              <a:t>Чюдь</a:t>
            </a:r>
            <a:r>
              <a:rPr lang="ru-RU" dirty="0" smtClean="0"/>
              <a:t> </a:t>
            </a:r>
            <a:r>
              <a:rPr lang="ru-RU" dirty="0" err="1" smtClean="0"/>
              <a:t>поидоша</a:t>
            </a:r>
            <a:r>
              <a:rPr lang="ru-RU" dirty="0" smtClean="0"/>
              <a:t> по </a:t>
            </a:r>
            <a:r>
              <a:rPr lang="ru-RU" dirty="0" err="1" smtClean="0"/>
              <a:t>нихъ</a:t>
            </a:r>
            <a:r>
              <a:rPr lang="ru-RU" dirty="0" smtClean="0"/>
              <a:t>. </a:t>
            </a:r>
            <a:r>
              <a:rPr lang="ru-RU" dirty="0" err="1" smtClean="0"/>
              <a:t>Узревъ</a:t>
            </a:r>
            <a:r>
              <a:rPr lang="ru-RU" dirty="0" smtClean="0"/>
              <a:t> же князь </a:t>
            </a:r>
            <a:r>
              <a:rPr lang="ru-RU" dirty="0" err="1" smtClean="0"/>
              <a:t>Олександръ</a:t>
            </a:r>
            <a:r>
              <a:rPr lang="ru-RU" dirty="0" smtClean="0"/>
              <a:t> и </a:t>
            </a:r>
            <a:r>
              <a:rPr lang="ru-RU" dirty="0" err="1" smtClean="0"/>
              <a:t>Новгородцп</a:t>
            </a:r>
            <a:r>
              <a:rPr lang="ru-RU" dirty="0" smtClean="0"/>
              <a:t>, </a:t>
            </a:r>
            <a:r>
              <a:rPr lang="ru-RU" dirty="0" err="1" smtClean="0"/>
              <a:t>поставиша</a:t>
            </a:r>
            <a:r>
              <a:rPr lang="ru-RU" dirty="0" smtClean="0"/>
              <a:t> </a:t>
            </a:r>
            <a:r>
              <a:rPr lang="ru-RU" dirty="0" err="1" smtClean="0"/>
              <a:t>полкъ</a:t>
            </a:r>
            <a:r>
              <a:rPr lang="ru-RU" dirty="0" smtClean="0"/>
              <a:t> на </a:t>
            </a:r>
            <a:r>
              <a:rPr lang="ru-RU" dirty="0" err="1" smtClean="0"/>
              <a:t>Чюдьскомь</a:t>
            </a:r>
            <a:r>
              <a:rPr lang="ru-RU" dirty="0" smtClean="0"/>
              <a:t> озере, на </a:t>
            </a:r>
            <a:r>
              <a:rPr lang="ru-RU" dirty="0" err="1" smtClean="0"/>
              <a:t>Узмени</a:t>
            </a:r>
            <a:r>
              <a:rPr lang="ru-RU" dirty="0" smtClean="0"/>
              <a:t>, у Воронья </a:t>
            </a:r>
            <a:r>
              <a:rPr lang="ru-RU" dirty="0" err="1" smtClean="0"/>
              <a:t>камени</a:t>
            </a:r>
            <a:r>
              <a:rPr lang="ru-RU" dirty="0" smtClean="0"/>
              <a:t>. И </a:t>
            </a:r>
            <a:r>
              <a:rPr lang="ru-RU" dirty="0" err="1" smtClean="0"/>
              <a:t>наехашa</a:t>
            </a:r>
            <a:r>
              <a:rPr lang="ru-RU" dirty="0" smtClean="0"/>
              <a:t> на </a:t>
            </a:r>
            <a:r>
              <a:rPr lang="ru-RU" dirty="0" err="1" smtClean="0"/>
              <a:t>полкъ</a:t>
            </a:r>
            <a:r>
              <a:rPr lang="ru-RU" dirty="0" smtClean="0"/>
              <a:t> </a:t>
            </a:r>
            <a:r>
              <a:rPr lang="ru-RU" dirty="0" err="1" smtClean="0"/>
              <a:t>Немци</a:t>
            </a:r>
            <a:r>
              <a:rPr lang="ru-RU" dirty="0" smtClean="0"/>
              <a:t> и </a:t>
            </a:r>
            <a:r>
              <a:rPr lang="ru-RU" dirty="0" err="1" smtClean="0"/>
              <a:t>Чюдь</a:t>
            </a:r>
            <a:r>
              <a:rPr lang="ru-RU" dirty="0" smtClean="0"/>
              <a:t>, </a:t>
            </a:r>
            <a:r>
              <a:rPr lang="ru-RU" dirty="0" err="1" smtClean="0"/>
              <a:t>и</a:t>
            </a:r>
            <a:r>
              <a:rPr lang="ru-RU" dirty="0" smtClean="0"/>
              <a:t> </a:t>
            </a:r>
            <a:r>
              <a:rPr lang="ru-RU" dirty="0" err="1" smtClean="0"/>
              <a:t>прошибошася</a:t>
            </a:r>
            <a:r>
              <a:rPr lang="ru-RU" dirty="0" smtClean="0"/>
              <a:t> свиньею </a:t>
            </a:r>
            <a:r>
              <a:rPr lang="ru-RU" dirty="0" err="1" smtClean="0"/>
              <a:t>сквозе</a:t>
            </a:r>
            <a:r>
              <a:rPr lang="ru-RU" dirty="0" smtClean="0"/>
              <a:t> </a:t>
            </a:r>
            <a:r>
              <a:rPr lang="ru-RU" dirty="0" err="1" smtClean="0"/>
              <a:t>полкъ</a:t>
            </a:r>
            <a:r>
              <a:rPr lang="ru-RU" dirty="0" smtClean="0"/>
              <a:t>. И </a:t>
            </a:r>
            <a:r>
              <a:rPr lang="ru-RU" dirty="0" err="1" smtClean="0"/>
              <a:t>бысть</a:t>
            </a:r>
            <a:r>
              <a:rPr lang="ru-RU" dirty="0" smtClean="0"/>
              <a:t> сеча ту велика </a:t>
            </a:r>
            <a:r>
              <a:rPr lang="ru-RU" dirty="0" err="1" smtClean="0"/>
              <a:t>Немцемь</a:t>
            </a:r>
            <a:r>
              <a:rPr lang="ru-RU" dirty="0" smtClean="0"/>
              <a:t> и </a:t>
            </a:r>
            <a:r>
              <a:rPr lang="ru-RU" dirty="0" err="1" smtClean="0"/>
              <a:t>Чюди</a:t>
            </a:r>
            <a:r>
              <a:rPr lang="ru-RU" dirty="0" smtClean="0"/>
              <a:t>. </a:t>
            </a:r>
            <a:r>
              <a:rPr lang="ru-RU" dirty="0" err="1" smtClean="0"/>
              <a:t>Богъ</a:t>
            </a:r>
            <a:r>
              <a:rPr lang="ru-RU" dirty="0" smtClean="0"/>
              <a:t> же и святая Софья и святою мученику Бориса и Глеба, </a:t>
            </a:r>
            <a:r>
              <a:rPr lang="ru-RU" dirty="0" err="1" smtClean="0"/>
              <a:t>еюже</a:t>
            </a:r>
            <a:r>
              <a:rPr lang="ru-RU" dirty="0" smtClean="0"/>
              <a:t> ради </a:t>
            </a:r>
            <a:r>
              <a:rPr lang="ru-RU" dirty="0" err="1" smtClean="0"/>
              <a:t>Новгородци</a:t>
            </a:r>
            <a:r>
              <a:rPr lang="ru-RU" dirty="0" smtClean="0"/>
              <a:t> кровь свою </a:t>
            </a:r>
            <a:r>
              <a:rPr lang="ru-RU" dirty="0" err="1" smtClean="0"/>
              <a:t>прольяша</a:t>
            </a:r>
            <a:r>
              <a:rPr lang="ru-RU" dirty="0" smtClean="0"/>
              <a:t>, </a:t>
            </a:r>
            <a:r>
              <a:rPr lang="ru-RU" dirty="0" err="1" smtClean="0"/>
              <a:t>техъ</a:t>
            </a:r>
            <a:r>
              <a:rPr lang="ru-RU" dirty="0" smtClean="0"/>
              <a:t> </a:t>
            </a:r>
            <a:r>
              <a:rPr lang="ru-RU" dirty="0" err="1" smtClean="0"/>
              <a:t>святыхъ</a:t>
            </a:r>
            <a:r>
              <a:rPr lang="ru-RU" dirty="0" smtClean="0"/>
              <a:t> </a:t>
            </a:r>
            <a:r>
              <a:rPr lang="ru-RU" dirty="0" err="1" smtClean="0"/>
              <a:t>великыми</a:t>
            </a:r>
            <a:r>
              <a:rPr lang="ru-RU" dirty="0" smtClean="0"/>
              <a:t> молитвами пособи </a:t>
            </a:r>
            <a:r>
              <a:rPr lang="ru-RU" dirty="0" err="1" smtClean="0"/>
              <a:t>богъ</a:t>
            </a:r>
            <a:r>
              <a:rPr lang="ru-RU" dirty="0" smtClean="0"/>
              <a:t> князю Александру. А </a:t>
            </a:r>
            <a:r>
              <a:rPr lang="ru-RU" dirty="0" err="1" smtClean="0"/>
              <a:t>Немци</a:t>
            </a:r>
            <a:r>
              <a:rPr lang="ru-RU" dirty="0" smtClean="0"/>
              <a:t> ту </a:t>
            </a:r>
            <a:r>
              <a:rPr lang="ru-RU" dirty="0" err="1" smtClean="0"/>
              <a:t>падоша</a:t>
            </a:r>
            <a:r>
              <a:rPr lang="ru-RU" dirty="0" smtClean="0"/>
              <a:t>, а </a:t>
            </a:r>
            <a:r>
              <a:rPr lang="ru-RU" dirty="0" err="1" smtClean="0"/>
              <a:t>Чюдь</a:t>
            </a:r>
            <a:r>
              <a:rPr lang="ru-RU" dirty="0" smtClean="0"/>
              <a:t> </a:t>
            </a:r>
            <a:r>
              <a:rPr lang="ru-RU" dirty="0" err="1" smtClean="0"/>
              <a:t>даша</a:t>
            </a:r>
            <a:r>
              <a:rPr lang="ru-RU" dirty="0" smtClean="0"/>
              <a:t> плеща; и, </a:t>
            </a:r>
            <a:r>
              <a:rPr lang="ru-RU" dirty="0" err="1" smtClean="0"/>
              <a:t>гоняче</a:t>
            </a:r>
            <a:r>
              <a:rPr lang="ru-RU" dirty="0" smtClean="0"/>
              <a:t>, </a:t>
            </a:r>
            <a:r>
              <a:rPr lang="ru-RU" dirty="0" err="1" smtClean="0"/>
              <a:t>биша</a:t>
            </a:r>
            <a:r>
              <a:rPr lang="ru-RU" dirty="0" smtClean="0"/>
              <a:t> </a:t>
            </a:r>
            <a:r>
              <a:rPr lang="ru-RU" dirty="0" err="1" smtClean="0"/>
              <a:t>ихъ</a:t>
            </a:r>
            <a:r>
              <a:rPr lang="ru-RU" dirty="0" smtClean="0"/>
              <a:t> на 7-ми </a:t>
            </a:r>
            <a:r>
              <a:rPr lang="ru-RU" dirty="0" err="1" smtClean="0"/>
              <a:t>верстъ</a:t>
            </a:r>
            <a:r>
              <a:rPr lang="ru-RU" dirty="0" smtClean="0"/>
              <a:t> по </a:t>
            </a:r>
            <a:r>
              <a:rPr lang="ru-RU" dirty="0" err="1" smtClean="0"/>
              <a:t>леду</a:t>
            </a:r>
            <a:r>
              <a:rPr lang="ru-RU" dirty="0" smtClean="0"/>
              <a:t> до </a:t>
            </a:r>
            <a:r>
              <a:rPr lang="ru-RU" dirty="0" err="1" smtClean="0"/>
              <a:t>Суболичьскаго</a:t>
            </a:r>
            <a:r>
              <a:rPr lang="ru-RU" dirty="0" smtClean="0"/>
              <a:t> берега. И </a:t>
            </a:r>
            <a:r>
              <a:rPr lang="ru-RU" dirty="0" err="1" smtClean="0"/>
              <a:t>паде</a:t>
            </a:r>
            <a:r>
              <a:rPr lang="ru-RU" dirty="0" smtClean="0"/>
              <a:t> </a:t>
            </a:r>
            <a:r>
              <a:rPr lang="ru-RU" dirty="0" err="1" smtClean="0"/>
              <a:t>Чюди</a:t>
            </a:r>
            <a:r>
              <a:rPr lang="ru-RU" dirty="0" smtClean="0"/>
              <a:t> </a:t>
            </a:r>
            <a:r>
              <a:rPr lang="ru-RU" dirty="0" err="1" smtClean="0"/>
              <a:t>бещнсла</a:t>
            </a:r>
            <a:r>
              <a:rPr lang="ru-RU" dirty="0" smtClean="0"/>
              <a:t>, а </a:t>
            </a:r>
            <a:r>
              <a:rPr lang="ru-RU" dirty="0" err="1" smtClean="0"/>
              <a:t>Немецъ</a:t>
            </a:r>
            <a:r>
              <a:rPr lang="ru-RU" dirty="0" smtClean="0"/>
              <a:t> 400, а 50 руками </a:t>
            </a:r>
            <a:r>
              <a:rPr lang="ru-RU" dirty="0" err="1" smtClean="0"/>
              <a:t>яша</a:t>
            </a:r>
            <a:r>
              <a:rPr lang="ru-RU" dirty="0" smtClean="0"/>
              <a:t> и </a:t>
            </a:r>
            <a:r>
              <a:rPr lang="ru-RU" dirty="0" err="1" smtClean="0"/>
              <a:t>нрнведоша</a:t>
            </a:r>
            <a:r>
              <a:rPr lang="ru-RU" dirty="0" smtClean="0"/>
              <a:t> в </a:t>
            </a:r>
            <a:r>
              <a:rPr lang="ru-RU" dirty="0" err="1" smtClean="0"/>
              <a:t>Новъгородъ</a:t>
            </a:r>
            <a:r>
              <a:rPr lang="ru-RU" dirty="0" smtClean="0"/>
              <a:t>. А </a:t>
            </a:r>
            <a:r>
              <a:rPr lang="ru-RU" dirty="0" err="1" smtClean="0"/>
              <a:t>бишася</a:t>
            </a:r>
            <a:r>
              <a:rPr lang="ru-RU" dirty="0" smtClean="0"/>
              <a:t> месяца </a:t>
            </a:r>
            <a:r>
              <a:rPr lang="ru-RU" dirty="0" err="1" smtClean="0"/>
              <a:t>априля</a:t>
            </a:r>
            <a:r>
              <a:rPr lang="ru-RU" dirty="0" smtClean="0"/>
              <a:t> </a:t>
            </a:r>
            <a:r>
              <a:rPr lang="ru-RU" dirty="0" err="1" smtClean="0"/>
              <a:t>въ</a:t>
            </a:r>
            <a:r>
              <a:rPr lang="ru-RU" dirty="0" smtClean="0"/>
              <a:t> 5, на память святого мученика Клавдия, на похвалу </a:t>
            </a:r>
            <a:r>
              <a:rPr lang="ru-RU" dirty="0" err="1" smtClean="0"/>
              <a:t>святыя</a:t>
            </a:r>
            <a:r>
              <a:rPr lang="ru-RU" dirty="0" smtClean="0"/>
              <a:t> Богородица, и </a:t>
            </a:r>
            <a:r>
              <a:rPr lang="ru-RU" dirty="0" err="1" smtClean="0"/>
              <a:t>суботу</a:t>
            </a:r>
            <a:r>
              <a:rPr lang="ru-RU" dirty="0" smtClean="0"/>
              <a:t>».</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advTm="10585"/>
    </mc:Choice>
    <mc:Fallback xmlns="">
      <p:transition spd="slow" advTm="105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6" presetClass="entr" presetSubtype="16"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071546"/>
            <a:ext cx="8229600" cy="1143000"/>
          </a:xfrm>
        </p:spPr>
        <p:txBody>
          <a:bodyPr>
            <a:normAutofit fontScale="90000"/>
          </a:bodyPr>
          <a:lstStyle/>
          <a:p>
            <a:pPr algn="ctr"/>
            <a:r>
              <a:rPr lang="ru-RU" sz="3100" b="1" i="1" dirty="0" smtClean="0">
                <a:solidFill>
                  <a:srgbClr val="C00000"/>
                </a:solidFill>
                <a:latin typeface="Times New Roman" pitchFamily="18" charset="0"/>
                <a:cs typeface="Times New Roman" pitchFamily="18" charset="0"/>
              </a:rPr>
              <a:t/>
            </a:r>
            <a:br>
              <a:rPr lang="ru-RU" sz="3100" b="1" i="1" dirty="0" smtClean="0">
                <a:solidFill>
                  <a:srgbClr val="C00000"/>
                </a:solidFill>
                <a:latin typeface="Times New Roman" pitchFamily="18" charset="0"/>
                <a:cs typeface="Times New Roman" pitchFamily="18" charset="0"/>
              </a:rPr>
            </a:br>
            <a:r>
              <a:rPr lang="ru-RU" sz="3100" b="1" i="1" dirty="0" smtClean="0">
                <a:solidFill>
                  <a:srgbClr val="C00000"/>
                </a:solidFill>
                <a:latin typeface="Times New Roman" pitchFamily="18" charset="0"/>
                <a:cs typeface="Times New Roman" pitchFamily="18" charset="0"/>
              </a:rPr>
              <a:t/>
            </a:r>
            <a:br>
              <a:rPr lang="ru-RU" sz="3100" b="1" i="1" dirty="0" smtClean="0">
                <a:solidFill>
                  <a:srgbClr val="C00000"/>
                </a:solidFill>
                <a:latin typeface="Times New Roman" pitchFamily="18" charset="0"/>
                <a:cs typeface="Times New Roman" pitchFamily="18" charset="0"/>
              </a:rPr>
            </a:br>
            <a:r>
              <a:rPr lang="ru-RU" sz="3100" b="1" i="1" dirty="0" smtClean="0">
                <a:solidFill>
                  <a:srgbClr val="C00000"/>
                </a:solidFill>
                <a:latin typeface="Times New Roman" pitchFamily="18" charset="0"/>
                <a:cs typeface="Times New Roman" pitchFamily="18" charset="0"/>
              </a:rPr>
              <a:t>Псковская 1-я летопись</a:t>
            </a:r>
            <a:br>
              <a:rPr lang="ru-RU" sz="3100" b="1" i="1" dirty="0" smtClean="0">
                <a:solidFill>
                  <a:srgbClr val="C00000"/>
                </a:solidFill>
                <a:latin typeface="Times New Roman" pitchFamily="18" charset="0"/>
                <a:cs typeface="Times New Roman" pitchFamily="18" charset="0"/>
              </a:rPr>
            </a:br>
            <a:r>
              <a:rPr lang="ru-RU" sz="3100" b="1" i="1" dirty="0" smtClean="0">
                <a:solidFill>
                  <a:srgbClr val="C00000"/>
                </a:solidFill>
                <a:latin typeface="Times New Roman" pitchFamily="18" charset="0"/>
                <a:cs typeface="Times New Roman" pitchFamily="18" charset="0"/>
              </a:rPr>
              <a:t> (по </a:t>
            </a:r>
            <a:r>
              <a:rPr lang="ru-RU" sz="3100" b="1" i="1" dirty="0" err="1" smtClean="0">
                <a:solidFill>
                  <a:srgbClr val="C00000"/>
                </a:solidFill>
                <a:latin typeface="Times New Roman" pitchFamily="18" charset="0"/>
                <a:cs typeface="Times New Roman" pitchFamily="18" charset="0"/>
              </a:rPr>
              <a:t>Тихановскому</a:t>
            </a:r>
            <a:r>
              <a:rPr lang="ru-RU" sz="3100" b="1" i="1" dirty="0" smtClean="0">
                <a:solidFill>
                  <a:srgbClr val="C00000"/>
                </a:solidFill>
                <a:latin typeface="Times New Roman" pitchFamily="18" charset="0"/>
                <a:cs typeface="Times New Roman" pitchFamily="18" charset="0"/>
              </a:rPr>
              <a:t> списку)</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Содержимое 2"/>
          <p:cNvSpPr>
            <a:spLocks noGrp="1"/>
          </p:cNvSpPr>
          <p:nvPr>
            <p:ph sz="quarter" idx="13"/>
          </p:nvPr>
        </p:nvSpPr>
        <p:spPr>
          <a:xfrm>
            <a:off x="611560" y="1772816"/>
            <a:ext cx="7924800" cy="4114800"/>
          </a:xfrm>
        </p:spPr>
        <p:txBody>
          <a:bodyPr>
            <a:normAutofit/>
          </a:bodyPr>
          <a:lstStyle/>
          <a:p>
            <a:r>
              <a:rPr lang="ru-RU" dirty="0" smtClean="0"/>
              <a:t>«</a:t>
            </a:r>
            <a:r>
              <a:rPr lang="ru-RU" dirty="0" smtClean="0">
                <a:latin typeface="Times New Roman" pitchFamily="18" charset="0"/>
                <a:cs typeface="Times New Roman" pitchFamily="18" charset="0"/>
              </a:rPr>
              <a:t>В лето 6750. </a:t>
            </a:r>
            <a:r>
              <a:rPr lang="ru-RU" dirty="0" err="1" smtClean="0">
                <a:latin typeface="Times New Roman" pitchFamily="18" charset="0"/>
                <a:cs typeface="Times New Roman" pitchFamily="18" charset="0"/>
              </a:rPr>
              <a:t>Пришед</a:t>
            </a:r>
            <a:r>
              <a:rPr lang="ru-RU" dirty="0" smtClean="0">
                <a:latin typeface="Times New Roman" pitchFamily="18" charset="0"/>
                <a:cs typeface="Times New Roman" pitchFamily="18" charset="0"/>
              </a:rPr>
              <a:t> князь </a:t>
            </a:r>
            <a:r>
              <a:rPr lang="ru-RU" dirty="0" err="1" smtClean="0">
                <a:latin typeface="Times New Roman" pitchFamily="18" charset="0"/>
                <a:cs typeface="Times New Roman" pitchFamily="18" charset="0"/>
              </a:rPr>
              <a:t>Александръ</a:t>
            </a:r>
            <a:r>
              <a:rPr lang="ru-RU" dirty="0" smtClean="0">
                <a:latin typeface="Times New Roman" pitchFamily="18" charset="0"/>
                <a:cs typeface="Times New Roman" pitchFamily="18" charset="0"/>
              </a:rPr>
              <a:t> и </a:t>
            </a:r>
            <a:r>
              <a:rPr lang="ru-RU" dirty="0" err="1" smtClean="0">
                <a:latin typeface="Times New Roman" pitchFamily="18" charset="0"/>
                <a:cs typeface="Times New Roman" pitchFamily="18" charset="0"/>
              </a:rPr>
              <a:t>изби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Немецъ</a:t>
            </a:r>
            <a:r>
              <a:rPr lang="ru-RU" dirty="0" smtClean="0">
                <a:latin typeface="Times New Roman" pitchFamily="18" charset="0"/>
                <a:cs typeface="Times New Roman" pitchFamily="18" charset="0"/>
              </a:rPr>
              <a:t> во граде </a:t>
            </a:r>
            <a:r>
              <a:rPr lang="ru-RU" dirty="0" err="1" smtClean="0">
                <a:latin typeface="Times New Roman" pitchFamily="18" charset="0"/>
                <a:cs typeface="Times New Roman" pitchFamily="18" charset="0"/>
              </a:rPr>
              <a:t>Псковъ</a:t>
            </a:r>
            <a:r>
              <a:rPr lang="ru-RU" dirty="0" smtClean="0">
                <a:latin typeface="Times New Roman" pitchFamily="18" charset="0"/>
                <a:cs typeface="Times New Roman" pitchFamily="18" charset="0"/>
              </a:rPr>
              <a:t>, и град Псков избави от безбожных Немец, </a:t>
            </a:r>
            <a:r>
              <a:rPr lang="ru-RU" dirty="0" err="1" smtClean="0">
                <a:latin typeface="Times New Roman" pitchFamily="18" charset="0"/>
                <a:cs typeface="Times New Roman" pitchFamily="18" charset="0"/>
              </a:rPr>
              <a:t>помощию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святыя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троица.И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бишася</a:t>
            </a:r>
            <a:r>
              <a:rPr lang="ru-RU" dirty="0" smtClean="0">
                <a:latin typeface="Times New Roman" pitchFamily="18" charset="0"/>
                <a:cs typeface="Times New Roman" pitchFamily="18" charset="0"/>
              </a:rPr>
              <a:t> с ними на </a:t>
            </a:r>
            <a:r>
              <a:rPr lang="ru-RU" dirty="0" err="1" smtClean="0">
                <a:latin typeface="Times New Roman" pitchFamily="18" charset="0"/>
                <a:cs typeface="Times New Roman" pitchFamily="18" charset="0"/>
              </a:rPr>
              <a:t>леду</a:t>
            </a:r>
            <a:r>
              <a:rPr lang="ru-RU" dirty="0" smtClean="0">
                <a:latin typeface="Times New Roman" pitchFamily="18" charset="0"/>
                <a:cs typeface="Times New Roman" pitchFamily="18" charset="0"/>
              </a:rPr>
              <a:t>; и пособи </a:t>
            </a:r>
            <a:r>
              <a:rPr lang="ru-RU" dirty="0" err="1" smtClean="0">
                <a:latin typeface="Times New Roman" pitchFamily="18" charset="0"/>
                <a:cs typeface="Times New Roman" pitchFamily="18" charset="0"/>
              </a:rPr>
              <a:t>богъ</a:t>
            </a:r>
            <a:r>
              <a:rPr lang="ru-RU" dirty="0" smtClean="0">
                <a:latin typeface="Times New Roman" pitchFamily="18" charset="0"/>
                <a:cs typeface="Times New Roman" pitchFamily="18" charset="0"/>
              </a:rPr>
              <a:t> князю Александру и </a:t>
            </a:r>
            <a:r>
              <a:rPr lang="ru-RU" dirty="0" err="1" smtClean="0">
                <a:latin typeface="Times New Roman" pitchFamily="18" charset="0"/>
                <a:cs typeface="Times New Roman" pitchFamily="18" charset="0"/>
              </a:rPr>
              <a:t>мужемъ</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Новогородцемъ</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Псковичамъ</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овы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изби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овы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связавъ</a:t>
            </a:r>
            <a:r>
              <a:rPr lang="ru-RU" dirty="0" smtClean="0">
                <a:latin typeface="Times New Roman" pitchFamily="18" charset="0"/>
                <a:cs typeface="Times New Roman" pitchFamily="18" charset="0"/>
              </a:rPr>
              <a:t> босы </a:t>
            </a:r>
            <a:r>
              <a:rPr lang="ru-RU" dirty="0" err="1" smtClean="0">
                <a:latin typeface="Times New Roman" pitchFamily="18" charset="0"/>
                <a:cs typeface="Times New Roman" pitchFamily="18" charset="0"/>
              </a:rPr>
              <a:t>поведе</a:t>
            </a:r>
            <a:r>
              <a:rPr lang="ru-RU" dirty="0" smtClean="0">
                <a:latin typeface="Times New Roman" pitchFamily="18" charset="0"/>
                <a:cs typeface="Times New Roman" pitchFamily="18" charset="0"/>
              </a:rPr>
              <a:t> по </a:t>
            </a:r>
            <a:r>
              <a:rPr lang="ru-RU" dirty="0" err="1" smtClean="0">
                <a:latin typeface="Times New Roman" pitchFamily="18" charset="0"/>
                <a:cs typeface="Times New Roman" pitchFamily="18" charset="0"/>
              </a:rPr>
              <a:t>леду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Сий</a:t>
            </a:r>
            <a:r>
              <a:rPr lang="ru-RU" dirty="0" smtClean="0">
                <a:latin typeface="Times New Roman" pitchFamily="18" charset="0"/>
                <a:cs typeface="Times New Roman" pitchFamily="18" charset="0"/>
              </a:rPr>
              <a:t> бой </a:t>
            </a:r>
            <a:r>
              <a:rPr lang="ru-RU" dirty="0" err="1" smtClean="0">
                <a:latin typeface="Times New Roman" pitchFamily="18" charset="0"/>
                <a:cs typeface="Times New Roman" pitchFamily="18" charset="0"/>
              </a:rPr>
              <a:t>бысть</a:t>
            </a:r>
            <a:r>
              <a:rPr lang="ru-RU" dirty="0" smtClean="0">
                <a:latin typeface="Times New Roman" pitchFamily="18" charset="0"/>
                <a:cs typeface="Times New Roman" pitchFamily="18" charset="0"/>
              </a:rPr>
              <a:t> месяца апреля в 1 день; и </a:t>
            </a:r>
            <a:r>
              <a:rPr lang="ru-RU" dirty="0" err="1" smtClean="0">
                <a:latin typeface="Times New Roman" pitchFamily="18" charset="0"/>
                <a:cs typeface="Times New Roman" pitchFamily="18" charset="0"/>
              </a:rPr>
              <a:t>бысть</a:t>
            </a:r>
            <a:r>
              <a:rPr lang="ru-RU" dirty="0" smtClean="0">
                <a:latin typeface="Times New Roman" pitchFamily="18" charset="0"/>
                <a:cs typeface="Times New Roman" pitchFamily="18" charset="0"/>
              </a:rPr>
              <a:t> во граде Пскове радость </a:t>
            </a:r>
            <a:r>
              <a:rPr lang="ru-RU" dirty="0" err="1" smtClean="0">
                <a:latin typeface="Times New Roman" pitchFamily="18" charset="0"/>
                <a:cs typeface="Times New Roman" pitchFamily="18" charset="0"/>
              </a:rPr>
              <a:t>велия</a:t>
            </a:r>
            <a:r>
              <a:rPr lang="ru-RU" dirty="0" smtClean="0">
                <a:latin typeface="Times New Roman" pitchFamily="18" charset="0"/>
                <a:cs typeface="Times New Roman" pitchFamily="18" charset="0"/>
              </a:rPr>
              <a:t>. И </a:t>
            </a:r>
            <a:r>
              <a:rPr lang="ru-RU" dirty="0" err="1" smtClean="0">
                <a:latin typeface="Times New Roman" pitchFamily="18" charset="0"/>
                <a:cs typeface="Times New Roman" pitchFamily="18" charset="0"/>
              </a:rPr>
              <a:t>рече</a:t>
            </a:r>
            <a:r>
              <a:rPr lang="ru-RU" dirty="0" smtClean="0">
                <a:latin typeface="Times New Roman" pitchFamily="18" charset="0"/>
                <a:cs typeface="Times New Roman" pitchFamily="18" charset="0"/>
              </a:rPr>
              <a:t> князь Александра: «О муже Псковичи, се же вам глаголю: </a:t>
            </a:r>
            <a:r>
              <a:rPr lang="ru-RU" dirty="0" err="1" smtClean="0">
                <a:latin typeface="Times New Roman" pitchFamily="18" charset="0"/>
                <a:cs typeface="Times New Roman" pitchFamily="18" charset="0"/>
              </a:rPr>
              <a:t>аще</a:t>
            </a:r>
            <a:r>
              <a:rPr lang="ru-RU" dirty="0" smtClean="0">
                <a:latin typeface="Times New Roman" pitchFamily="18" charset="0"/>
                <a:cs typeface="Times New Roman" pitchFamily="18" charset="0"/>
              </a:rPr>
              <a:t> кто и </a:t>
            </a:r>
            <a:r>
              <a:rPr lang="ru-RU" dirty="0" err="1" smtClean="0">
                <a:latin typeface="Times New Roman" pitchFamily="18" charset="0"/>
                <a:cs typeface="Times New Roman" pitchFamily="18" charset="0"/>
              </a:rPr>
              <a:t>напоследъ</a:t>
            </a:r>
            <a:r>
              <a:rPr lang="ru-RU" dirty="0" smtClean="0">
                <a:latin typeface="Times New Roman" pitchFamily="18" charset="0"/>
                <a:cs typeface="Times New Roman" pitchFamily="18" charset="0"/>
              </a:rPr>
              <a:t> моих </a:t>
            </a:r>
            <a:r>
              <a:rPr lang="ru-RU" dirty="0" err="1" smtClean="0">
                <a:latin typeface="Times New Roman" pitchFamily="18" charset="0"/>
                <a:cs typeface="Times New Roman" pitchFamily="18" charset="0"/>
              </a:rPr>
              <a:t>племенникъ</a:t>
            </a:r>
            <a:r>
              <a:rPr lang="ru-RU" dirty="0" smtClean="0">
                <a:latin typeface="Times New Roman" pitchFamily="18" charset="0"/>
                <a:cs typeface="Times New Roman" pitchFamily="18" charset="0"/>
              </a:rPr>
              <a:t> </a:t>
            </a:r>
            <a:r>
              <a:rPr lang="ru-RU" u="sng" dirty="0" smtClean="0">
                <a:latin typeface="Times New Roman" pitchFamily="18" charset="0"/>
                <a:cs typeface="Times New Roman" pitchFamily="18" charset="0"/>
                <a:hlinkClick r:id="rId2"/>
              </a:rPr>
              <a:t>(а)</a:t>
            </a:r>
            <a:r>
              <a:rPr lang="ru-RU" dirty="0" smtClean="0">
                <a:latin typeface="Times New Roman" pitchFamily="18" charset="0"/>
                <a:cs typeface="Times New Roman" pitchFamily="18" charset="0"/>
              </a:rPr>
              <a:t> или прибежит кто в печали или </a:t>
            </a:r>
            <a:r>
              <a:rPr lang="ru-RU" dirty="0" err="1" smtClean="0">
                <a:latin typeface="Times New Roman" pitchFamily="18" charset="0"/>
                <a:cs typeface="Times New Roman" pitchFamily="18" charset="0"/>
              </a:rPr>
              <a:t>тако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приидет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жити</a:t>
            </a:r>
            <a:r>
              <a:rPr lang="ru-RU" dirty="0" smtClean="0">
                <a:latin typeface="Times New Roman" pitchFamily="18" charset="0"/>
                <a:cs typeface="Times New Roman" pitchFamily="18" charset="0"/>
              </a:rPr>
              <a:t> во град Псков, а вы его не </a:t>
            </a:r>
            <a:r>
              <a:rPr lang="ru-RU" dirty="0" err="1" smtClean="0">
                <a:latin typeface="Times New Roman" pitchFamily="18" charset="0"/>
                <a:cs typeface="Times New Roman" pitchFamily="18" charset="0"/>
              </a:rPr>
              <a:t>приимете</a:t>
            </a:r>
            <a:r>
              <a:rPr lang="ru-RU" dirty="0" smtClean="0">
                <a:latin typeface="Times New Roman" pitchFamily="18" charset="0"/>
                <a:cs typeface="Times New Roman" pitchFamily="18" charset="0"/>
              </a:rPr>
              <a:t> и не почтете его, и </a:t>
            </a:r>
            <a:r>
              <a:rPr lang="ru-RU" dirty="0" err="1" smtClean="0">
                <a:latin typeface="Times New Roman" pitchFamily="18" charset="0"/>
                <a:cs typeface="Times New Roman" pitchFamily="18" charset="0"/>
              </a:rPr>
              <a:t>наречетеся</a:t>
            </a:r>
            <a:r>
              <a:rPr lang="ru-RU" dirty="0" smtClean="0">
                <a:latin typeface="Times New Roman" pitchFamily="18" charset="0"/>
                <a:cs typeface="Times New Roman" pitchFamily="18" charset="0"/>
              </a:rPr>
              <a:t> вторая </a:t>
            </a:r>
            <a:r>
              <a:rPr lang="ru-RU" dirty="0" err="1" smtClean="0">
                <a:latin typeface="Times New Roman" pitchFamily="18" charset="0"/>
                <a:cs typeface="Times New Roman" pitchFamily="18" charset="0"/>
              </a:rPr>
              <a:t>Жндова</a:t>
            </a:r>
            <a:r>
              <a:rPr lang="ru-RU" dirty="0" smtClean="0">
                <a:latin typeface="Times New Roman" pitchFamily="18" charset="0"/>
                <a:cs typeface="Times New Roman" pitchFamily="18" charset="0"/>
              </a:rPr>
              <a:t>».</a:t>
            </a:r>
          </a:p>
          <a:p>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advTm="11528"/>
    </mc:Choice>
    <mc:Fallback xmlns="">
      <p:transition spd="slow" advTm="115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21" presetClass="entr" presetSubtype="1"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heel(1)">
                                      <p:cBhvr>
                                        <p:cTn id="13"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endParaRPr lang="ru-RU"/>
          </a:p>
        </p:txBody>
      </p:sp>
      <p:sp>
        <p:nvSpPr>
          <p:cNvPr id="2" name="Заголовок 1"/>
          <p:cNvSpPr>
            <a:spLocks noGrp="1"/>
          </p:cNvSpPr>
          <p:nvPr>
            <p:ph type="ctrTitle"/>
          </p:nvPr>
        </p:nvSpPr>
        <p:spPr/>
        <p:txBody>
          <a:bodyPr/>
          <a:lstStyle/>
          <a:p>
            <a:pPr algn="ctr"/>
            <a:r>
              <a:rPr lang="ru-RU" dirty="0" smtClean="0"/>
              <a:t>живопись</a:t>
            </a:r>
            <a:endParaRPr lang="ru-RU" dirty="0"/>
          </a:p>
        </p:txBody>
      </p:sp>
    </p:spTree>
    <p:extLst>
      <p:ext uri="{BB962C8B-B14F-4D97-AF65-F5344CB8AC3E}">
        <p14:creationId xmlns:p14="http://schemas.microsoft.com/office/powerpoint/2010/main" val="2592745260"/>
      </p:ext>
    </p:extLst>
  </p:cSld>
  <p:clrMapOvr>
    <a:masterClrMapping/>
  </p:clrMapOvr>
  <mc:AlternateContent xmlns:mc="http://schemas.openxmlformats.org/markup-compatibility/2006" xmlns:p14="http://schemas.microsoft.com/office/powerpoint/2010/main">
    <mc:Choice Requires="p14">
      <p:transition spd="slow" p14:dur="2000" advTm="2602"/>
    </mc:Choice>
    <mc:Fallback xmlns="">
      <p:transition spd="slow" advTm="26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93204"/>
            <a:ext cx="4114800" cy="1143000"/>
          </a:xfrm>
        </p:spPr>
        <p:txBody>
          <a:bodyPr>
            <a:normAutofit/>
          </a:bodyPr>
          <a:lstStyle/>
          <a:p>
            <a:pPr algn="ctr"/>
            <a:r>
              <a:rPr lang="ru-RU" sz="1600" b="1" i="1" dirty="0" smtClean="0">
                <a:latin typeface="Times New Roman" pitchFamily="18" charset="0"/>
                <a:cs typeface="Times New Roman" pitchFamily="18" charset="0"/>
              </a:rPr>
              <a:t>Ледовое побоище.   Миниатюра.  Лицевого  летописного свода. Середина </a:t>
            </a:r>
            <a:r>
              <a:rPr lang="en-US" sz="1600" b="1" i="1" dirty="0" smtClean="0">
                <a:latin typeface="Times New Roman" pitchFamily="18" charset="0"/>
                <a:cs typeface="Times New Roman" pitchFamily="18" charset="0"/>
              </a:rPr>
              <a:t>XV I</a:t>
            </a:r>
            <a:r>
              <a:rPr lang="ru-RU" sz="1600" b="1" i="1" dirty="0" smtClean="0">
                <a:latin typeface="Times New Roman" pitchFamily="18" charset="0"/>
                <a:cs typeface="Times New Roman" pitchFamily="18" charset="0"/>
              </a:rPr>
              <a:t>века</a:t>
            </a:r>
            <a:endParaRPr lang="ru-RU" sz="1600" b="1" i="1" dirty="0">
              <a:latin typeface="Times New Roman" pitchFamily="18" charset="0"/>
              <a:cs typeface="Times New Roman" pitchFamily="18" charset="0"/>
            </a:endParaRPr>
          </a:p>
        </p:txBody>
      </p:sp>
      <p:pic>
        <p:nvPicPr>
          <p:cNvPr id="4" name="Объект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539552" y="1484784"/>
            <a:ext cx="3952800" cy="5184000"/>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3411" y="1484784"/>
            <a:ext cx="3141504" cy="5184000"/>
          </a:xfrm>
          <a:prstGeom prst="rect">
            <a:avLst/>
          </a:prstGeom>
        </p:spPr>
      </p:pic>
      <p:sp>
        <p:nvSpPr>
          <p:cNvPr id="6" name="TextBox 5"/>
          <p:cNvSpPr txBox="1"/>
          <p:nvPr/>
        </p:nvSpPr>
        <p:spPr>
          <a:xfrm>
            <a:off x="4575951" y="548680"/>
            <a:ext cx="3816424" cy="830997"/>
          </a:xfrm>
          <a:prstGeom prst="rect">
            <a:avLst/>
          </a:prstGeom>
          <a:noFill/>
        </p:spPr>
        <p:txBody>
          <a:bodyPr wrap="square" rtlCol="0">
            <a:spAutoFit/>
          </a:bodyPr>
          <a:lstStyle/>
          <a:p>
            <a:r>
              <a:rPr lang="ru-RU" sz="1600" b="1" i="1" dirty="0" smtClean="0">
                <a:latin typeface="Times New Roman" pitchFamily="18" charset="0"/>
                <a:cs typeface="Times New Roman" pitchFamily="18" charset="0"/>
              </a:rPr>
              <a:t>РУССКОЕ ВОЙСКО ВЫХОДИТЬ  НА ЧУДСКОЕ ОЗЕРО  (ЛЕТОПИСНАЯ  МИНИАТЮРА)</a:t>
            </a:r>
            <a:endParaRPr lang="ru-RU" sz="1600" b="1" i="1" dirty="0">
              <a:latin typeface="Times New Roman" pitchFamily="18" charset="0"/>
              <a:cs typeface="Times New Roman" pitchFamily="18" charset="0"/>
            </a:endParaRPr>
          </a:p>
        </p:txBody>
      </p:sp>
    </p:spTree>
    <p:extLst>
      <p:ext uri="{BB962C8B-B14F-4D97-AF65-F5344CB8AC3E}">
        <p14:creationId xmlns:p14="http://schemas.microsoft.com/office/powerpoint/2010/main" val="633869269"/>
      </p:ext>
    </p:extLst>
  </p:cSld>
  <p:clrMapOvr>
    <a:masterClrMapping/>
  </p:clrMapOvr>
  <mc:AlternateContent xmlns:mc="http://schemas.openxmlformats.org/markup-compatibility/2006" xmlns:p14="http://schemas.microsoft.com/office/powerpoint/2010/main">
    <mc:Choice Requires="p14">
      <p:transition spd="slow" p14:dur="2000" advTm="8640"/>
    </mc:Choice>
    <mc:Fallback xmlns="">
      <p:transition spd="slow" advTm="86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6" presetClass="entr" presetSubtype="16"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par>
                          <p:cTn id="14" fill="hold">
                            <p:stCondLst>
                              <p:cond delay="4000"/>
                            </p:stCondLst>
                            <p:childTnLst>
                              <p:par>
                                <p:cTn id="15" presetID="53" presetClass="entr" presetSubtype="16"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par>
                          <p:cTn id="20" fill="hold">
                            <p:stCondLst>
                              <p:cond delay="4500"/>
                            </p:stCondLst>
                            <p:childTnLst>
                              <p:par>
                                <p:cTn id="21" presetID="6" presetClass="entr" presetSubtype="16"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600" b="1" i="1" dirty="0">
                <a:latin typeface="Times New Roman" pitchFamily="18" charset="0"/>
                <a:cs typeface="Times New Roman" pitchFamily="18" charset="0"/>
              </a:rPr>
              <a:t>Невская битва на Миниатюрах Лицевого летописного свода. 16 век</a:t>
            </a: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10" y="1484784"/>
            <a:ext cx="3600450" cy="4762500"/>
          </a:xfrm>
          <a:prstGeom prst="rect">
            <a:avLst/>
          </a:prstGeom>
        </p:spPr>
      </p:pic>
      <p:pic>
        <p:nvPicPr>
          <p:cNvPr id="2050" name="Picture 2"/>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4788024" y="1382034"/>
            <a:ext cx="3091199" cy="49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3776232"/>
      </p:ext>
    </p:extLst>
  </p:cSld>
  <p:clrMapOvr>
    <a:masterClrMapping/>
  </p:clrMapOvr>
  <mc:AlternateContent xmlns:mc="http://schemas.openxmlformats.org/markup-compatibility/2006" xmlns:p14="http://schemas.microsoft.com/office/powerpoint/2010/main">
    <mc:Choice Requires="p14">
      <p:transition spd="slow" p14:dur="2000" advTm="11371"/>
    </mc:Choice>
    <mc:Fallback xmlns="">
      <p:transition spd="slow" advTm="11371"/>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1600" b="1" i="1" dirty="0" err="1">
                <a:latin typeface="Times New Roman" pitchFamily="18" charset="0"/>
                <a:cs typeface="Times New Roman" pitchFamily="18" charset="0"/>
              </a:rPr>
              <a:t>В.А.Серов</a:t>
            </a:r>
            <a:r>
              <a:rPr lang="ru-RU" sz="1600" b="1" i="1" dirty="0" smtClean="0">
                <a:latin typeface="Times New Roman" pitchFamily="18" charset="0"/>
                <a:cs typeface="Times New Roman" pitchFamily="18" charset="0"/>
              </a:rPr>
              <a:t>.  </a:t>
            </a:r>
            <a:r>
              <a:rPr lang="ru-RU" sz="1600" b="1" i="1" dirty="0">
                <a:latin typeface="Times New Roman" pitchFamily="18" charset="0"/>
                <a:cs typeface="Times New Roman" pitchFamily="18" charset="0"/>
              </a:rPr>
              <a:t>Въезд Александра Невского во Псков. 1945 </a:t>
            </a:r>
          </a:p>
        </p:txBody>
      </p:sp>
      <p:pic>
        <p:nvPicPr>
          <p:cNvPr id="4" name="Объект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467544" y="1484784"/>
            <a:ext cx="8077061" cy="4752000"/>
          </a:xfrm>
        </p:spPr>
      </p:pic>
    </p:spTree>
    <p:extLst>
      <p:ext uri="{BB962C8B-B14F-4D97-AF65-F5344CB8AC3E}">
        <p14:creationId xmlns:p14="http://schemas.microsoft.com/office/powerpoint/2010/main" val="622585098"/>
      </p:ext>
    </p:extLst>
  </p:cSld>
  <p:clrMapOvr>
    <a:masterClrMapping/>
  </p:clrMapOvr>
  <mc:AlternateContent xmlns:mc="http://schemas.openxmlformats.org/markup-compatibility/2006" xmlns:p14="http://schemas.microsoft.com/office/powerpoint/2010/main">
    <mc:Choice Requires="p14">
      <p:transition spd="slow" p14:dur="2000" advTm="7819"/>
    </mc:Choice>
    <mc:Fallback xmlns="">
      <p:transition spd="slow" advTm="7819"/>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9712" y="3789040"/>
            <a:ext cx="6929486" cy="2928958"/>
          </a:xfrm>
        </p:spPr>
        <p:txBody>
          <a:bodyPr>
            <a:noAutofit/>
          </a:bodyPr>
          <a:lstStyle/>
          <a:p>
            <a:pPr algn="r"/>
            <a:r>
              <a:rPr lang="ru-RU" sz="2400" dirty="0" smtClean="0">
                <a:solidFill>
                  <a:schemeClr val="accent2">
                    <a:lumMod val="60000"/>
                    <a:lumOff val="40000"/>
                  </a:schemeClr>
                </a:solidFill>
                <a:latin typeface="Times New Roman" pitchFamily="18" charset="0"/>
                <a:cs typeface="Times New Roman" pitchFamily="18" charset="0"/>
              </a:rPr>
              <a:t>«Кто с мечом к нам придёт, от меча и погибнет! На том стояла, стоит и стоять будет земля Русская!» </a:t>
            </a:r>
            <a:br>
              <a:rPr lang="ru-RU" sz="2400" dirty="0" smtClean="0">
                <a:solidFill>
                  <a:schemeClr val="accent2">
                    <a:lumMod val="60000"/>
                    <a:lumOff val="40000"/>
                  </a:schemeClr>
                </a:solidFill>
                <a:latin typeface="Times New Roman" pitchFamily="18" charset="0"/>
                <a:cs typeface="Times New Roman" pitchFamily="18" charset="0"/>
              </a:rPr>
            </a:br>
            <a:r>
              <a:rPr lang="ru-RU" sz="2400" dirty="0" smtClean="0">
                <a:solidFill>
                  <a:schemeClr val="accent2">
                    <a:lumMod val="60000"/>
                    <a:lumOff val="40000"/>
                  </a:schemeClr>
                </a:solidFill>
                <a:latin typeface="Times New Roman" pitchFamily="18" charset="0"/>
                <a:cs typeface="Times New Roman" pitchFamily="18" charset="0"/>
              </a:rPr>
              <a:t> </a:t>
            </a:r>
            <a:r>
              <a:rPr lang="ru-RU" sz="2400" dirty="0" smtClean="0">
                <a:solidFill>
                  <a:schemeClr val="tx1">
                    <a:lumMod val="75000"/>
                    <a:lumOff val="25000"/>
                  </a:schemeClr>
                </a:solidFill>
                <a:latin typeface="Times New Roman" pitchFamily="18" charset="0"/>
                <a:cs typeface="Times New Roman" pitchFamily="18" charset="0"/>
              </a:rPr>
              <a:t>А. Невский</a:t>
            </a:r>
            <a:endParaRPr lang="ru-RU" sz="2400" dirty="0">
              <a:solidFill>
                <a:schemeClr val="tx1">
                  <a:lumMod val="75000"/>
                  <a:lumOff val="25000"/>
                </a:schemeClr>
              </a:solidFill>
              <a:latin typeface="Times New Roman" pitchFamily="18" charset="0"/>
              <a:cs typeface="Times New Roman" pitchFamily="18" charset="0"/>
            </a:endParaRPr>
          </a:p>
        </p:txBody>
      </p:sp>
      <p:pic>
        <p:nvPicPr>
          <p:cNvPr id="4" name="Picture 2" descr="D:\Светлана\картинки\Окружающий мир\моё Отечество\Невский.jpg"/>
          <p:cNvPicPr>
            <a:picLocks noGrp="1" noChangeAspect="1" noChangeArrowheads="1"/>
          </p:cNvPicPr>
          <p:nvPr>
            <p:ph sz="quarter" idx="13"/>
          </p:nvPr>
        </p:nvPicPr>
        <p:blipFill>
          <a:blip r:embed="rId2" cstate="print"/>
          <a:srcRect/>
          <a:stretch>
            <a:fillRect/>
          </a:stretch>
        </p:blipFill>
        <p:spPr bwMode="auto">
          <a:xfrm>
            <a:off x="179512" y="188640"/>
            <a:ext cx="2536155" cy="4860000"/>
          </a:xfrm>
          <a:prstGeom prst="rect">
            <a:avLst/>
          </a:prstGeom>
          <a:ln>
            <a:noFill/>
          </a:ln>
          <a:effectLst>
            <a:outerShdw blurRad="292100" dist="139700" dir="2700000" algn="tl" rotWithShape="0">
              <a:srgbClr val="333333">
                <a:alpha val="65000"/>
              </a:srgbClr>
            </a:outerShdw>
          </a:effectLst>
        </p:spPr>
      </p:pic>
      <p:pic>
        <p:nvPicPr>
          <p:cNvPr id="11" name="Рисунок 10"/>
          <p:cNvPicPr>
            <a:picLocks noChangeAspect="1"/>
          </p:cNvPicPr>
          <p:nvPr/>
        </p:nvPicPr>
        <p:blipFill rotWithShape="1">
          <a:blip r:embed="rId3">
            <a:extLst>
              <a:ext uri="{28A0092B-C50C-407E-A947-70E740481C1C}">
                <a14:useLocalDpi xmlns:a14="http://schemas.microsoft.com/office/drawing/2010/main" val="0"/>
              </a:ext>
            </a:extLst>
          </a:blip>
          <a:srcRect b="7431"/>
          <a:stretch/>
        </p:blipFill>
        <p:spPr>
          <a:xfrm>
            <a:off x="3707904" y="476672"/>
            <a:ext cx="4250609" cy="4104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640"/>
    </mc:Choice>
    <mc:Fallback xmlns="">
      <p:transition spd="slow" advTm="964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1600" b="1" i="1" dirty="0" smtClean="0">
                <a:latin typeface="Times New Roman" pitchFamily="18" charset="0"/>
                <a:cs typeface="Times New Roman" pitchFamily="18" charset="0"/>
              </a:rPr>
              <a:t>В. Серов.  Ледовое побоище. 1942 год</a:t>
            </a:r>
            <a:endParaRPr lang="ru-RU" sz="1600" b="1" i="1" dirty="0">
              <a:latin typeface="Times New Roman" pitchFamily="18" charset="0"/>
              <a:cs typeface="Times New Roman" pitchFamily="18" charset="0"/>
            </a:endParaRPr>
          </a:p>
        </p:txBody>
      </p:sp>
      <p:pic>
        <p:nvPicPr>
          <p:cNvPr id="4" name="Объект 3"/>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4515" t="1671" r="2823" b="3665"/>
          <a:stretch/>
        </p:blipFill>
        <p:spPr>
          <a:xfrm>
            <a:off x="1619672" y="1556792"/>
            <a:ext cx="5824790" cy="5184000"/>
          </a:xfrm>
        </p:spPr>
      </p:pic>
    </p:spTree>
    <p:extLst>
      <p:ext uri="{BB962C8B-B14F-4D97-AF65-F5344CB8AC3E}">
        <p14:creationId xmlns:p14="http://schemas.microsoft.com/office/powerpoint/2010/main" val="2606604631"/>
      </p:ext>
    </p:extLst>
  </p:cSld>
  <p:clrMapOvr>
    <a:masterClrMapping/>
  </p:clrMapOvr>
  <mc:AlternateContent xmlns:mc="http://schemas.openxmlformats.org/markup-compatibility/2006" xmlns:p14="http://schemas.microsoft.com/office/powerpoint/2010/main">
    <mc:Choice Requires="p14">
      <p:transition spd="slow" p14:dur="2000" advTm="9839"/>
    </mc:Choice>
    <mc:Fallback xmlns="">
      <p:transition spd="slow" advTm="9839"/>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p:txBody>
          <a:bodyPr/>
          <a:lstStyle/>
          <a:p>
            <a:endParaRPr lang="ru-RU"/>
          </a:p>
        </p:txBody>
      </p:sp>
      <p:sp>
        <p:nvSpPr>
          <p:cNvPr id="3" name="Заголовок 2"/>
          <p:cNvSpPr>
            <a:spLocks noGrp="1"/>
          </p:cNvSpPr>
          <p:nvPr>
            <p:ph type="ctrTitle"/>
          </p:nvPr>
        </p:nvSpPr>
        <p:spPr/>
        <p:txBody>
          <a:bodyPr/>
          <a:lstStyle/>
          <a:p>
            <a:r>
              <a:rPr lang="ru-RU" dirty="0" smtClean="0"/>
              <a:t>Читайте о Ледовом побоище</a:t>
            </a:r>
            <a:endParaRPr lang="ru-RU" dirty="0"/>
          </a:p>
        </p:txBody>
      </p:sp>
    </p:spTree>
    <p:extLst>
      <p:ext uri="{BB962C8B-B14F-4D97-AF65-F5344CB8AC3E}">
        <p14:creationId xmlns:p14="http://schemas.microsoft.com/office/powerpoint/2010/main" val="2085915541"/>
      </p:ext>
    </p:extLst>
  </p:cSld>
  <p:clrMapOvr>
    <a:masterClrMapping/>
  </p:clrMapOvr>
  <mc:AlternateContent xmlns:mc="http://schemas.openxmlformats.org/markup-compatibility/2006" xmlns:p14="http://schemas.microsoft.com/office/powerpoint/2010/main">
    <mc:Choice Requires="p14">
      <p:transition spd="slow" p14:dur="2000" advTm="9070"/>
    </mc:Choice>
    <mc:Fallback xmlns="">
      <p:transition spd="slow" advTm="90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5" name="Объект 4"/>
          <p:cNvPicPr>
            <a:picLocks noGrp="1" noChangeAspect="1"/>
          </p:cNvPicPr>
          <p:nvPr>
            <p:ph sz="quarter" idx="13"/>
          </p:nvPr>
        </p:nvPicPr>
        <p:blipFill rotWithShape="1">
          <a:blip r:embed="rId2" cstate="print">
            <a:extLst>
              <a:ext uri="{28A0092B-C50C-407E-A947-70E740481C1C}">
                <a14:useLocalDpi xmlns:a14="http://schemas.microsoft.com/office/drawing/2010/main" val="0"/>
              </a:ext>
            </a:extLst>
          </a:blip>
          <a:srcRect l="40848" t="31555" b="1338"/>
          <a:stretch/>
        </p:blipFill>
        <p:spPr>
          <a:xfrm rot="10800000">
            <a:off x="323527" y="1926454"/>
            <a:ext cx="2552135" cy="4094370"/>
          </a:xfrm>
        </p:spPr>
      </p:pic>
      <p:sp>
        <p:nvSpPr>
          <p:cNvPr id="6" name="TextBox 5"/>
          <p:cNvSpPr txBox="1"/>
          <p:nvPr/>
        </p:nvSpPr>
        <p:spPr>
          <a:xfrm>
            <a:off x="3131840" y="2038058"/>
            <a:ext cx="4536504" cy="923330"/>
          </a:xfrm>
          <a:prstGeom prst="rect">
            <a:avLst/>
          </a:prstGeom>
          <a:noFill/>
        </p:spPr>
        <p:txBody>
          <a:bodyPr wrap="square" rtlCol="0">
            <a:spAutoFit/>
          </a:bodyPr>
          <a:lstStyle/>
          <a:p>
            <a:r>
              <a:rPr lang="ru-RU" dirty="0" smtClean="0"/>
              <a:t>Ян, В.    Юность полководца.  </a:t>
            </a:r>
            <a:r>
              <a:rPr lang="ru-RU" dirty="0" err="1" smtClean="0"/>
              <a:t>Собр.соч</a:t>
            </a:r>
            <a:r>
              <a:rPr lang="ru-RU" dirty="0" smtClean="0"/>
              <a:t>. в 4т., т.4.- М.:Правда,1989.-574с.-(Библиотека «Огонёк»)</a:t>
            </a:r>
            <a:endParaRPr lang="ru-RU" dirty="0"/>
          </a:p>
        </p:txBody>
      </p:sp>
      <p:sp>
        <p:nvSpPr>
          <p:cNvPr id="9" name="Прямоугольник 8"/>
          <p:cNvSpPr/>
          <p:nvPr/>
        </p:nvSpPr>
        <p:spPr>
          <a:xfrm>
            <a:off x="3347864" y="3356992"/>
            <a:ext cx="4572000" cy="1569660"/>
          </a:xfrm>
          <a:prstGeom prst="rect">
            <a:avLst/>
          </a:prstGeom>
        </p:spPr>
        <p:txBody>
          <a:bodyPr>
            <a:spAutoFit/>
          </a:bodyPr>
          <a:lstStyle/>
          <a:p>
            <a:r>
              <a:rPr lang="ru-RU" sz="1200" b="1" dirty="0">
                <a:latin typeface="Times New Roman" pitchFamily="18" charset="0"/>
                <a:cs typeface="Times New Roman" pitchFamily="18" charset="0"/>
              </a:rPr>
              <a:t>Повесть «Юность полководца» посвящена князю Александру Невскому и рассказывает о заслугах князя в качестве организатора обороны Великого Новгорода от натиска шведов и Тевтонского ордена в начале 40-х гг. XIII в. При этом автор показывает, что Новгород под руководством этого князя был той частью «русской земли», которая сохранила не только какую-то независимость от Орды, но и очевидную боеспособность в борьбе с агрессией западных соседей.</a:t>
            </a:r>
          </a:p>
        </p:txBody>
      </p:sp>
    </p:spTree>
  </p:cSld>
  <p:clrMapOvr>
    <a:masterClrMapping/>
  </p:clrMapOvr>
  <mc:AlternateContent xmlns:mc="http://schemas.openxmlformats.org/markup-compatibility/2006" xmlns:p14="http://schemas.microsoft.com/office/powerpoint/2010/main">
    <mc:Choice Requires="p14">
      <p:transition spd="slow" p14:dur="2000" advTm="11780"/>
    </mc:Choice>
    <mc:Fallback xmlns="">
      <p:transition spd="slow" advTm="117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circle(in)">
                                      <p:cBhvr>
                                        <p:cTn id="11" dur="2000"/>
                                        <p:tgtEl>
                                          <p:spTgt spid="6"/>
                                        </p:tgtEl>
                                      </p:cBhvr>
                                    </p:animEffect>
                                  </p:childTnLst>
                                </p:cTn>
                              </p:par>
                            </p:childTnLst>
                          </p:cTn>
                        </p:par>
                        <p:par>
                          <p:cTn id="12" fill="hold">
                            <p:stCondLst>
                              <p:cond delay="4000"/>
                            </p:stCondLst>
                            <p:childTnLst>
                              <p:par>
                                <p:cTn id="13" presetID="21"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heel(1)">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23928" y="704088"/>
            <a:ext cx="4762872" cy="1143000"/>
          </a:xfrm>
        </p:spPr>
        <p:txBody>
          <a:bodyPr>
            <a:normAutofit/>
          </a:bodyPr>
          <a:lstStyle/>
          <a:p>
            <a:endParaRPr lang="ru-RU" sz="1800" dirty="0">
              <a:latin typeface="+mn-lt"/>
            </a:endParaRPr>
          </a:p>
        </p:txBody>
      </p:sp>
      <p:pic>
        <p:nvPicPr>
          <p:cNvPr id="4" name="Объект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323528" y="1196752"/>
            <a:ext cx="2616073" cy="4068000"/>
          </a:xfrm>
        </p:spPr>
      </p:pic>
      <p:sp>
        <p:nvSpPr>
          <p:cNvPr id="5" name="TextBox 4"/>
          <p:cNvSpPr txBox="1"/>
          <p:nvPr/>
        </p:nvSpPr>
        <p:spPr>
          <a:xfrm>
            <a:off x="3563634" y="2060848"/>
            <a:ext cx="4788531" cy="1846659"/>
          </a:xfrm>
          <a:prstGeom prst="rect">
            <a:avLst/>
          </a:prstGeom>
          <a:noFill/>
        </p:spPr>
        <p:txBody>
          <a:bodyPr wrap="square" rtlCol="0">
            <a:spAutoFit/>
          </a:bodyPr>
          <a:lstStyle/>
          <a:p>
            <a:r>
              <a:rPr lang="ru-RU" sz="1200" b="1" dirty="0" smtClean="0">
                <a:latin typeface="Times New Roman" pitchFamily="18" charset="0"/>
                <a:cs typeface="Times New Roman" pitchFamily="18" charset="0"/>
              </a:rPr>
              <a:t>     В книге </a:t>
            </a:r>
            <a:r>
              <a:rPr lang="ru-RU" sz="1200" b="1" dirty="0">
                <a:latin typeface="Times New Roman" pitchFamily="18" charset="0"/>
                <a:cs typeface="Times New Roman" pitchFamily="18" charset="0"/>
              </a:rPr>
              <a:t>рассказывается о том периоде жизни Александра Невского, когда его судьба и деятельность была связана с историей Новгорода и земли Новгородской.</a:t>
            </a:r>
          </a:p>
          <a:p>
            <a:r>
              <a:rPr lang="ru-RU" sz="1200" b="1" dirty="0">
                <a:latin typeface="Times New Roman" pitchFamily="18" charset="0"/>
                <a:cs typeface="Times New Roman" pitchFamily="18" charset="0"/>
              </a:rPr>
              <a:t>Довольно интересно описаны политические конфликты князя с боярами Новгорода, которые не раз заставляли его покидать город, но исторический период, когда началась война Новгорода с Ливонским орденом, существенно повлиял на дальнейшую политическую и частную жизнь и деятельность </a:t>
            </a:r>
            <a:r>
              <a:rPr lang="ru-RU" sz="1200" b="1" dirty="0" smtClean="0">
                <a:latin typeface="Times New Roman" pitchFamily="18" charset="0"/>
                <a:cs typeface="Times New Roman" pitchFamily="18" charset="0"/>
              </a:rPr>
              <a:t>полководца.</a:t>
            </a:r>
            <a:endParaRPr lang="ru-RU" sz="1200" b="1" dirty="0">
              <a:latin typeface="Times New Roman" pitchFamily="18" charset="0"/>
              <a:cs typeface="Times New Roman" pitchFamily="18" charset="0"/>
            </a:endParaRPr>
          </a:p>
          <a:p>
            <a:endParaRPr lang="ru-RU" dirty="0"/>
          </a:p>
        </p:txBody>
      </p:sp>
      <p:sp>
        <p:nvSpPr>
          <p:cNvPr id="6" name="TextBox 5"/>
          <p:cNvSpPr txBox="1"/>
          <p:nvPr/>
        </p:nvSpPr>
        <p:spPr>
          <a:xfrm>
            <a:off x="3224565" y="3789040"/>
            <a:ext cx="4860539" cy="2308324"/>
          </a:xfrm>
          <a:prstGeom prst="rect">
            <a:avLst/>
          </a:prstGeom>
          <a:noFill/>
        </p:spPr>
        <p:txBody>
          <a:bodyPr wrap="square" rtlCol="0">
            <a:spAutoFit/>
          </a:bodyPr>
          <a:lstStyle/>
          <a:p>
            <a:pPr algn="just"/>
            <a:r>
              <a:rPr lang="ru-RU" sz="1200" b="1" dirty="0" smtClean="0">
                <a:latin typeface="Times New Roman" pitchFamily="18" charset="0"/>
                <a:cs typeface="Times New Roman" pitchFamily="18" charset="0"/>
              </a:rPr>
              <a:t>     Очень </a:t>
            </a:r>
            <a:r>
              <a:rPr lang="ru-RU" sz="1200" b="1" dirty="0">
                <a:latin typeface="Times New Roman" pitchFamily="18" charset="0"/>
                <a:cs typeface="Times New Roman" pitchFamily="18" charset="0"/>
              </a:rPr>
              <a:t>динамично описано в книге Ледовое побоище, автор так захватывающе описал эту битву, что хочется перечитывать эти отрывки по несколько раз.</a:t>
            </a:r>
          </a:p>
          <a:p>
            <a:pPr algn="just"/>
            <a:r>
              <a:rPr lang="ru-RU" sz="1200" b="1" dirty="0">
                <a:latin typeface="Times New Roman" pitchFamily="18" charset="0"/>
                <a:cs typeface="Times New Roman" pitchFamily="18" charset="0"/>
              </a:rPr>
              <a:t>Именно решающее сражение изменило ход истории, и победа Александра Невского помогла русскому народу не только отвоевать свои территории у неприятеля, но и значительно расширить территории земель новгородских.</a:t>
            </a:r>
          </a:p>
          <a:p>
            <a:pPr algn="just"/>
            <a:r>
              <a:rPr lang="ru-RU" sz="1200" b="1" dirty="0">
                <a:latin typeface="Times New Roman" pitchFamily="18" charset="0"/>
                <a:cs typeface="Times New Roman" pitchFamily="18" charset="0"/>
              </a:rPr>
              <a:t>На восходе солнца началась знаменитая битва, слывущая в наших летописях под именем Ледового побоища. Немецкие рыцари были разгромлены. Ливонский орден был поставлен перед необходимостью заключить мир, по которому крестоносцы отказывались от притязаний на русские земли.</a:t>
            </a:r>
          </a:p>
        </p:txBody>
      </p:sp>
      <p:sp>
        <p:nvSpPr>
          <p:cNvPr id="7" name="TextBox 6"/>
          <p:cNvSpPr txBox="1"/>
          <p:nvPr/>
        </p:nvSpPr>
        <p:spPr>
          <a:xfrm>
            <a:off x="3203848" y="908720"/>
            <a:ext cx="5508104" cy="646331"/>
          </a:xfrm>
          <a:prstGeom prst="rect">
            <a:avLst/>
          </a:prstGeom>
          <a:noFill/>
        </p:spPr>
        <p:txBody>
          <a:bodyPr wrap="square" rtlCol="0">
            <a:spAutoFit/>
          </a:bodyPr>
          <a:lstStyle/>
          <a:p>
            <a:r>
              <a:rPr lang="ru-RU" dirty="0" err="1" smtClean="0"/>
              <a:t>Мосияш</a:t>
            </a:r>
            <a:r>
              <a:rPr lang="ru-RU" dirty="0" smtClean="0"/>
              <a:t>, А.  Александр Невский: Роман – трилогия.-М.: Армада, 1998.-622с.-(Рюриковичи)</a:t>
            </a:r>
            <a:endParaRPr lang="ru-RU" dirty="0"/>
          </a:p>
        </p:txBody>
      </p:sp>
    </p:spTree>
    <p:extLst>
      <p:ext uri="{BB962C8B-B14F-4D97-AF65-F5344CB8AC3E}">
        <p14:creationId xmlns:p14="http://schemas.microsoft.com/office/powerpoint/2010/main" val="3812204773"/>
      </p:ext>
    </p:extLst>
  </p:cSld>
  <p:clrMapOvr>
    <a:masterClrMapping/>
  </p:clrMapOvr>
  <mc:AlternateContent xmlns:mc="http://schemas.openxmlformats.org/markup-compatibility/2006" xmlns:p14="http://schemas.microsoft.com/office/powerpoint/2010/main">
    <mc:Choice Requires="p14">
      <p:transition spd="slow" p14:dur="2000" advTm="9288"/>
    </mc:Choice>
    <mc:Fallback xmlns="">
      <p:transition spd="slow" advTm="92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par>
                          <p:cTn id="18" fill="hold">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par>
                          <p:cTn id="22" fill="hold">
                            <p:stCondLst>
                              <p:cond delay="2500"/>
                            </p:stCondLst>
                            <p:childTnLst>
                              <p:par>
                                <p:cTn id="23" presetID="16" presetClass="entr" presetSubtype="21"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3" name="Объект 2"/>
          <p:cNvPicPr>
            <a:picLocks noGrp="1" noChangeAspect="1"/>
          </p:cNvPicPr>
          <p:nvPr>
            <p:ph sz="quarter" idx="13"/>
          </p:nvPr>
        </p:nvPicPr>
        <p:blipFill rotWithShape="1">
          <a:blip r:embed="rId2" cstate="print">
            <a:extLst>
              <a:ext uri="{28A0092B-C50C-407E-A947-70E740481C1C}">
                <a14:useLocalDpi xmlns:a14="http://schemas.microsoft.com/office/drawing/2010/main" val="0"/>
              </a:ext>
            </a:extLst>
          </a:blip>
          <a:srcRect l="5762" t="54315" b="4046"/>
          <a:stretch/>
        </p:blipFill>
        <p:spPr>
          <a:xfrm rot="5400000">
            <a:off x="-262868" y="2215195"/>
            <a:ext cx="2742167" cy="1713392"/>
          </a:xfrm>
        </p:spPr>
      </p:pic>
      <p:sp>
        <p:nvSpPr>
          <p:cNvPr id="4" name="TextBox 3"/>
          <p:cNvSpPr txBox="1"/>
          <p:nvPr/>
        </p:nvSpPr>
        <p:spPr>
          <a:xfrm>
            <a:off x="2699793" y="1988840"/>
            <a:ext cx="5544616" cy="646331"/>
          </a:xfrm>
          <a:prstGeom prst="rect">
            <a:avLst/>
          </a:prstGeom>
          <a:noFill/>
        </p:spPr>
        <p:txBody>
          <a:bodyPr wrap="square" rtlCol="0">
            <a:spAutoFit/>
          </a:bodyPr>
          <a:lstStyle/>
          <a:p>
            <a:r>
              <a:rPr lang="ru-RU" dirty="0" smtClean="0"/>
              <a:t>Симонов, К.  Ледовое побоище/ К. Симонов. -  М.: Правда, 1982.- 448с.: ил.</a:t>
            </a:r>
            <a:endParaRPr lang="ru-RU"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9738" y="2847975"/>
            <a:ext cx="3182937" cy="116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112" y="3717032"/>
            <a:ext cx="2994025" cy="116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7703" y="4581128"/>
            <a:ext cx="3078163" cy="116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8024" y="5445224"/>
            <a:ext cx="3328987" cy="116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015109"/>
      </p:ext>
    </p:extLst>
  </p:cSld>
  <p:clrMapOvr>
    <a:masterClrMapping/>
  </p:clrMapOvr>
  <mc:AlternateContent xmlns:mc="http://schemas.openxmlformats.org/markup-compatibility/2006" xmlns:p14="http://schemas.microsoft.com/office/powerpoint/2010/main">
    <mc:Choice Requires="p14">
      <p:transition spd="slow" p14:dur="2000" advTm="7491"/>
    </mc:Choice>
    <mc:Fallback xmlns="">
      <p:transition spd="slow" advTm="74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p:txBody>
          <a:bodyPr>
            <a:normAutofit/>
          </a:bodyPr>
          <a:lstStyle/>
          <a:p>
            <a:r>
              <a:rPr lang="ru-RU" sz="3200" dirty="0" smtClean="0"/>
              <a:t>памятники</a:t>
            </a:r>
            <a:endParaRPr lang="ru-RU" sz="3200" dirty="0"/>
          </a:p>
        </p:txBody>
      </p:sp>
      <p:sp>
        <p:nvSpPr>
          <p:cNvPr id="3" name="Заголовок 2"/>
          <p:cNvSpPr>
            <a:spLocks noGrp="1"/>
          </p:cNvSpPr>
          <p:nvPr>
            <p:ph type="ctrTitle"/>
          </p:nvPr>
        </p:nvSpPr>
        <p:spPr/>
        <p:txBody>
          <a:bodyPr/>
          <a:lstStyle/>
          <a:p>
            <a:r>
              <a:rPr lang="ru-RU" dirty="0" smtClean="0"/>
              <a:t>Ледовое побоище</a:t>
            </a:r>
            <a:endParaRPr lang="ru-RU" dirty="0"/>
          </a:p>
        </p:txBody>
      </p:sp>
    </p:spTree>
    <p:extLst>
      <p:ext uri="{BB962C8B-B14F-4D97-AF65-F5344CB8AC3E}">
        <p14:creationId xmlns:p14="http://schemas.microsoft.com/office/powerpoint/2010/main" val="3931043252"/>
      </p:ext>
    </p:extLst>
  </p:cSld>
  <p:clrMapOvr>
    <a:masterClrMapping/>
  </p:clrMapOvr>
  <mc:AlternateContent xmlns:mc="http://schemas.openxmlformats.org/markup-compatibility/2006" xmlns:p14="http://schemas.microsoft.com/office/powerpoint/2010/main">
    <mc:Choice Requires="p14">
      <p:transition spd="slow" p14:dur="2000" advTm="4305"/>
    </mc:Choice>
    <mc:Fallback xmlns="">
      <p:transition spd="slow" advTm="43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45" presetClass="entr" presetSubtype="0"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2000"/>
                                        <p:tgtEl>
                                          <p:spTgt spid="2">
                                            <p:txEl>
                                              <p:pRg st="0" end="0"/>
                                            </p:txEl>
                                          </p:spTgt>
                                        </p:tgtEl>
                                      </p:cBhvr>
                                    </p:animEffect>
                                    <p:anim calcmode="lin" valueType="num">
                                      <p:cBhvr>
                                        <p:cTn id="12" dur="2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13" dur="2000" fill="hold"/>
                                        <p:tgtEl>
                                          <p:spTgt spid="2">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424193" y="116632"/>
            <a:ext cx="4007580" cy="5544000"/>
          </a:xfrm>
        </p:spPr>
      </p:pic>
      <p:sp>
        <p:nvSpPr>
          <p:cNvPr id="5" name="Прямоугольник 4"/>
          <p:cNvSpPr/>
          <p:nvPr/>
        </p:nvSpPr>
        <p:spPr>
          <a:xfrm>
            <a:off x="1259632" y="5517232"/>
            <a:ext cx="6336703" cy="1200329"/>
          </a:xfrm>
          <a:prstGeom prst="rect">
            <a:avLst/>
          </a:prstGeom>
        </p:spPr>
        <p:txBody>
          <a:bodyPr wrap="square">
            <a:spAutoFit/>
          </a:bodyPr>
          <a:lstStyle/>
          <a:p>
            <a:pPr algn="ctr"/>
            <a:r>
              <a:rPr lang="ru-RU" b="1" dirty="0" smtClean="0">
                <a:solidFill>
                  <a:srgbClr val="C00000"/>
                </a:solidFill>
                <a:latin typeface="Times New Roman" pitchFamily="18" charset="0"/>
                <a:cs typeface="Times New Roman" pitchFamily="18" charset="0"/>
              </a:rPr>
              <a:t>  </a:t>
            </a:r>
            <a:r>
              <a:rPr lang="ru-RU" sz="2400" b="1" dirty="0" smtClean="0">
                <a:solidFill>
                  <a:srgbClr val="C00000"/>
                </a:solidFill>
                <a:latin typeface="Times New Roman" pitchFamily="18" charset="0"/>
                <a:cs typeface="Times New Roman" pitchFamily="18" charset="0"/>
              </a:rPr>
              <a:t>Памятник дружинам Александра </a:t>
            </a:r>
            <a:r>
              <a:rPr lang="ru-RU" sz="2400" b="1" dirty="0">
                <a:solidFill>
                  <a:srgbClr val="C00000"/>
                </a:solidFill>
                <a:latin typeface="Times New Roman" pitchFamily="18" charset="0"/>
                <a:cs typeface="Times New Roman" pitchFamily="18" charset="0"/>
              </a:rPr>
              <a:t>Невского установлен в </a:t>
            </a:r>
            <a:r>
              <a:rPr lang="ru-RU" sz="2400" b="1" dirty="0" smtClean="0">
                <a:solidFill>
                  <a:srgbClr val="C00000"/>
                </a:solidFill>
                <a:latin typeface="Times New Roman" pitchFamily="18" charset="0"/>
                <a:cs typeface="Times New Roman" pitchFamily="18" charset="0"/>
              </a:rPr>
              <a:t>1993 году, </a:t>
            </a:r>
            <a:r>
              <a:rPr lang="ru-RU" sz="2400" b="1" dirty="0">
                <a:solidFill>
                  <a:srgbClr val="C00000"/>
                </a:solidFill>
                <a:latin typeface="Times New Roman" pitchFamily="18" charset="0"/>
                <a:cs typeface="Times New Roman" pitchFamily="18" charset="0"/>
              </a:rPr>
              <a:t>на горе Соколиха </a:t>
            </a:r>
            <a:r>
              <a:rPr lang="ru-RU" sz="2400" b="1" dirty="0" smtClean="0">
                <a:solidFill>
                  <a:srgbClr val="C00000"/>
                </a:solidFill>
                <a:latin typeface="Times New Roman" pitchFamily="18" charset="0"/>
                <a:cs typeface="Times New Roman" pitchFamily="18" charset="0"/>
              </a:rPr>
              <a:t>в Пскове.</a:t>
            </a:r>
            <a:endParaRPr lang="ru-RU" sz="2400"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165228725"/>
      </p:ext>
    </p:extLst>
  </p:cSld>
  <p:clrMapOvr>
    <a:masterClrMapping/>
  </p:clrMapOvr>
  <mc:AlternateContent xmlns:mc="http://schemas.openxmlformats.org/markup-compatibility/2006" xmlns:p14="http://schemas.microsoft.com/office/powerpoint/2010/main">
    <mc:Choice Requires="p14">
      <p:transition spd="slow" p14:dur="2000" advTm="8755"/>
    </mc:Choice>
    <mc:Fallback xmlns="">
      <p:transition spd="slow" advTm="87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53" presetClass="entr" presetSubtype="16"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p:txBody>
          <a:bodyPr/>
          <a:lstStyle/>
          <a:p>
            <a:r>
              <a:rPr lang="ru-RU" dirty="0" smtClean="0"/>
              <a:t>Расположена на восточном берегу Чудского озера ближе всего к  месту где проходило  Ледовое побоище</a:t>
            </a:r>
            <a:endParaRPr lang="ru-RU" dirty="0"/>
          </a:p>
        </p:txBody>
      </p:sp>
      <p:sp>
        <p:nvSpPr>
          <p:cNvPr id="3" name="Заголовок 2"/>
          <p:cNvSpPr>
            <a:spLocks noGrp="1"/>
          </p:cNvSpPr>
          <p:nvPr>
            <p:ph type="ctrTitle"/>
          </p:nvPr>
        </p:nvSpPr>
        <p:spPr/>
        <p:txBody>
          <a:bodyPr/>
          <a:lstStyle/>
          <a:p>
            <a:r>
              <a:rPr lang="ru-RU" dirty="0"/>
              <a:t>д</a:t>
            </a:r>
            <a:r>
              <a:rPr lang="ru-RU" dirty="0" smtClean="0"/>
              <a:t>. Кобылье Городище.  Псковская область</a:t>
            </a:r>
            <a:endParaRPr lang="ru-RU" dirty="0"/>
          </a:p>
        </p:txBody>
      </p:sp>
    </p:spTree>
    <p:extLst>
      <p:ext uri="{BB962C8B-B14F-4D97-AF65-F5344CB8AC3E}">
        <p14:creationId xmlns:p14="http://schemas.microsoft.com/office/powerpoint/2010/main" val="2196874248"/>
      </p:ext>
    </p:extLst>
  </p:cSld>
  <p:clrMapOvr>
    <a:masterClrMapping/>
  </p:clrMapOvr>
  <mc:AlternateContent xmlns:mc="http://schemas.openxmlformats.org/markup-compatibility/2006" xmlns:p14="http://schemas.microsoft.com/office/powerpoint/2010/main">
    <mc:Choice Requires="p14">
      <p:transition spd="slow" p14:dur="2000" advTm="6751"/>
    </mc:Choice>
    <mc:Fallback xmlns="">
      <p:transition spd="slow" advTm="67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wheel(1)">
                                      <p:cBhvr>
                                        <p:cTn id="11"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r>
            <a:br>
              <a:rPr lang="ru-RU" dirty="0" smtClean="0"/>
            </a:br>
            <a:endParaRPr lang="ru-RU" dirty="0"/>
          </a:p>
        </p:txBody>
      </p:sp>
      <p:pic>
        <p:nvPicPr>
          <p:cNvPr id="4" name="Объект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771800" y="548680"/>
            <a:ext cx="3553200" cy="5040000"/>
          </a:xfrm>
        </p:spPr>
      </p:pic>
      <p:sp>
        <p:nvSpPr>
          <p:cNvPr id="5" name="TextBox 4"/>
          <p:cNvSpPr txBox="1"/>
          <p:nvPr/>
        </p:nvSpPr>
        <p:spPr>
          <a:xfrm>
            <a:off x="3059832" y="6023540"/>
            <a:ext cx="2709973" cy="461665"/>
          </a:xfrm>
          <a:prstGeom prst="rect">
            <a:avLst/>
          </a:prstGeom>
          <a:noFill/>
        </p:spPr>
        <p:txBody>
          <a:bodyPr wrap="none" rtlCol="0">
            <a:spAutoFit/>
          </a:bodyPr>
          <a:lstStyle/>
          <a:p>
            <a:r>
              <a:rPr lang="ru-RU" sz="2400" b="1" dirty="0" smtClean="0">
                <a:solidFill>
                  <a:srgbClr val="FF0000"/>
                </a:solidFill>
                <a:latin typeface="Times New Roman" pitchFamily="18" charset="0"/>
                <a:cs typeface="Times New Roman" pitchFamily="18" charset="0"/>
              </a:rPr>
              <a:t>Поклонный крест</a:t>
            </a:r>
            <a:endParaRPr lang="ru-RU"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568454980"/>
      </p:ext>
    </p:extLst>
  </p:cSld>
  <p:clrMapOvr>
    <a:masterClrMapping/>
  </p:clrMapOvr>
  <mc:AlternateContent xmlns:mc="http://schemas.openxmlformats.org/markup-compatibility/2006" xmlns:p14="http://schemas.microsoft.com/office/powerpoint/2010/main">
    <mc:Choice Requires="p14">
      <p:transition spd="slow" p14:dur="2000" advTm="8529"/>
    </mc:Choice>
    <mc:Fallback xmlns="">
      <p:transition spd="slow" advTm="85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par>
                          <p:cTn id="8" fill="hold">
                            <p:stCondLst>
                              <p:cond delay="2000"/>
                            </p:stCondLst>
                            <p:childTnLst>
                              <p:par>
                                <p:cTn id="9" presetID="14" presetClass="entr" presetSubtype="1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3131840" y="548680"/>
            <a:ext cx="2268720" cy="4932000"/>
          </a:xfrm>
        </p:spPr>
      </p:pic>
      <p:sp>
        <p:nvSpPr>
          <p:cNvPr id="3" name="TextBox 2"/>
          <p:cNvSpPr txBox="1"/>
          <p:nvPr/>
        </p:nvSpPr>
        <p:spPr>
          <a:xfrm>
            <a:off x="1187624" y="6165302"/>
            <a:ext cx="6968703" cy="461665"/>
          </a:xfrm>
          <a:prstGeom prst="rect">
            <a:avLst/>
          </a:prstGeom>
          <a:noFill/>
        </p:spPr>
        <p:txBody>
          <a:bodyPr wrap="none" rtlCol="0">
            <a:spAutoFit/>
          </a:bodyPr>
          <a:lstStyle/>
          <a:p>
            <a:r>
              <a:rPr lang="ru-RU" sz="2400" b="1" dirty="0" smtClean="0">
                <a:solidFill>
                  <a:srgbClr val="FF0000"/>
                </a:solidFill>
                <a:latin typeface="Times New Roman" pitchFamily="18" charset="0"/>
                <a:cs typeface="Times New Roman" pitchFamily="18" charset="0"/>
              </a:rPr>
              <a:t>Памятник в честь  750-летия  Ледового побоища</a:t>
            </a:r>
            <a:endParaRPr lang="ru-RU"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674703667"/>
      </p:ext>
    </p:extLst>
  </p:cSld>
  <p:clrMapOvr>
    <a:masterClrMapping/>
  </p:clrMapOvr>
  <mc:AlternateContent xmlns:mc="http://schemas.openxmlformats.org/markup-compatibility/2006" xmlns:p14="http://schemas.microsoft.com/office/powerpoint/2010/main">
    <mc:Choice Requires="p14">
      <p:transition spd="slow" p14:dur="2000" advTm="9772"/>
    </mc:Choice>
    <mc:Fallback xmlns="">
      <p:transition spd="slow" advTm="97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ircle(in)">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endParaRPr lang="ru-RU"/>
          </a:p>
        </p:txBody>
      </p:sp>
      <p:sp>
        <p:nvSpPr>
          <p:cNvPr id="2" name="Заголовок 1"/>
          <p:cNvSpPr>
            <a:spLocks noGrp="1"/>
          </p:cNvSpPr>
          <p:nvPr>
            <p:ph type="ctrTitle"/>
          </p:nvPr>
        </p:nvSpPr>
        <p:spPr/>
        <p:txBody>
          <a:bodyPr/>
          <a:lstStyle/>
          <a:p>
            <a:r>
              <a:rPr lang="ru-RU" dirty="0" smtClean="0"/>
              <a:t>Хронология событий</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advTm="5874"/>
    </mc:Choice>
    <mc:Fallback xmlns="">
      <p:transition spd="slow" advTm="58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9712" y="3789040"/>
            <a:ext cx="6929486" cy="2928958"/>
          </a:xfrm>
        </p:spPr>
        <p:txBody>
          <a:bodyPr>
            <a:noAutofit/>
          </a:bodyPr>
          <a:lstStyle/>
          <a:p>
            <a:pPr algn="r"/>
            <a:r>
              <a:rPr lang="ru-RU" sz="2400" dirty="0" smtClean="0">
                <a:solidFill>
                  <a:schemeClr val="accent2">
                    <a:lumMod val="60000"/>
                    <a:lumOff val="40000"/>
                  </a:schemeClr>
                </a:solidFill>
                <a:latin typeface="Times New Roman" pitchFamily="18" charset="0"/>
                <a:cs typeface="Times New Roman" pitchFamily="18" charset="0"/>
              </a:rPr>
              <a:t>«Кто с мечом к нам придёт, от меча и погибнет! На том стояла, стоит и стоять будет земля Русская!» </a:t>
            </a:r>
            <a:br>
              <a:rPr lang="ru-RU" sz="2400" dirty="0" smtClean="0">
                <a:solidFill>
                  <a:schemeClr val="accent2">
                    <a:lumMod val="60000"/>
                    <a:lumOff val="40000"/>
                  </a:schemeClr>
                </a:solidFill>
                <a:latin typeface="Times New Roman" pitchFamily="18" charset="0"/>
                <a:cs typeface="Times New Roman" pitchFamily="18" charset="0"/>
              </a:rPr>
            </a:br>
            <a:r>
              <a:rPr lang="ru-RU" sz="2400" dirty="0" smtClean="0">
                <a:solidFill>
                  <a:schemeClr val="accent2">
                    <a:lumMod val="60000"/>
                    <a:lumOff val="40000"/>
                  </a:schemeClr>
                </a:solidFill>
                <a:latin typeface="Times New Roman" pitchFamily="18" charset="0"/>
                <a:cs typeface="Times New Roman" pitchFamily="18" charset="0"/>
              </a:rPr>
              <a:t> </a:t>
            </a:r>
            <a:r>
              <a:rPr lang="ru-RU" sz="2400" dirty="0" smtClean="0">
                <a:solidFill>
                  <a:schemeClr val="tx1">
                    <a:lumMod val="75000"/>
                    <a:lumOff val="25000"/>
                  </a:schemeClr>
                </a:solidFill>
                <a:latin typeface="Times New Roman" pitchFamily="18" charset="0"/>
                <a:cs typeface="Times New Roman" pitchFamily="18" charset="0"/>
              </a:rPr>
              <a:t>А. Невский</a:t>
            </a:r>
            <a:endParaRPr lang="ru-RU" sz="2400" dirty="0">
              <a:solidFill>
                <a:schemeClr val="tx1">
                  <a:lumMod val="75000"/>
                  <a:lumOff val="25000"/>
                </a:schemeClr>
              </a:solidFill>
              <a:latin typeface="Times New Roman" pitchFamily="18" charset="0"/>
              <a:cs typeface="Times New Roman" pitchFamily="18" charset="0"/>
            </a:endParaRPr>
          </a:p>
        </p:txBody>
      </p:sp>
      <p:pic>
        <p:nvPicPr>
          <p:cNvPr id="4" name="Picture 2" descr="D:\Светлана\картинки\Окружающий мир\моё Отечество\Невский.jpg"/>
          <p:cNvPicPr>
            <a:picLocks noGrp="1" noChangeAspect="1" noChangeArrowheads="1"/>
          </p:cNvPicPr>
          <p:nvPr>
            <p:ph sz="quarter" idx="13"/>
          </p:nvPr>
        </p:nvPicPr>
        <p:blipFill>
          <a:blip r:embed="rId2" cstate="print"/>
          <a:srcRect/>
          <a:stretch>
            <a:fillRect/>
          </a:stretch>
        </p:blipFill>
        <p:spPr bwMode="auto">
          <a:xfrm>
            <a:off x="179512" y="188640"/>
            <a:ext cx="2536155" cy="4860000"/>
          </a:xfrm>
          <a:prstGeom prst="rect">
            <a:avLst/>
          </a:prstGeom>
          <a:ln>
            <a:noFill/>
          </a:ln>
          <a:effectLst>
            <a:outerShdw blurRad="292100" dist="139700" dir="2700000" algn="tl" rotWithShape="0">
              <a:srgbClr val="333333">
                <a:alpha val="65000"/>
              </a:srgbClr>
            </a:outerShdw>
          </a:effectLst>
        </p:spPr>
      </p:pic>
      <p:pic>
        <p:nvPicPr>
          <p:cNvPr id="11" name="Рисунок 10"/>
          <p:cNvPicPr>
            <a:picLocks noChangeAspect="1"/>
          </p:cNvPicPr>
          <p:nvPr/>
        </p:nvPicPr>
        <p:blipFill rotWithShape="1">
          <a:blip r:embed="rId3">
            <a:extLst>
              <a:ext uri="{28A0092B-C50C-407E-A947-70E740481C1C}">
                <a14:useLocalDpi xmlns:a14="http://schemas.microsoft.com/office/drawing/2010/main" val="0"/>
              </a:ext>
            </a:extLst>
          </a:blip>
          <a:srcRect b="7431"/>
          <a:stretch/>
        </p:blipFill>
        <p:spPr>
          <a:xfrm>
            <a:off x="3707904" y="476672"/>
            <a:ext cx="4250609" cy="4104000"/>
          </a:xfrm>
          <a:prstGeom prst="rect">
            <a:avLst/>
          </a:prstGeom>
        </p:spPr>
      </p:pic>
    </p:spTree>
    <p:extLst>
      <p:ext uri="{BB962C8B-B14F-4D97-AF65-F5344CB8AC3E}">
        <p14:creationId xmlns:p14="http://schemas.microsoft.com/office/powerpoint/2010/main" val="3499926120"/>
      </p:ext>
    </p:extLst>
  </p:cSld>
  <p:clrMapOvr>
    <a:masterClrMapping/>
  </p:clrMapOvr>
  <mc:AlternateContent xmlns:mc="http://schemas.openxmlformats.org/markup-compatibility/2006" xmlns:p14="http://schemas.microsoft.com/office/powerpoint/2010/main">
    <mc:Choice Requires="p14">
      <p:transition spd="slow" p14:dur="2000" advTm="12295"/>
    </mc:Choice>
    <mc:Fallback xmlns="">
      <p:transition spd="slow" advTm="12295"/>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3"/>
          </p:nvPr>
        </p:nvSpPr>
        <p:spPr/>
        <p:txBody>
          <a:bodyPr>
            <a:normAutofit lnSpcReduction="10000"/>
          </a:bodyPr>
          <a:lstStyle/>
          <a:p>
            <a:r>
              <a:rPr lang="ru-RU" dirty="0" smtClean="0"/>
              <a:t>В первой половине ХIII столетия на северо-западе Руси, ослабленной  </a:t>
            </a:r>
            <a:r>
              <a:rPr lang="ru-RU" dirty="0" err="1" smtClean="0"/>
              <a:t>монголо</a:t>
            </a:r>
            <a:r>
              <a:rPr lang="ru-RU" dirty="0" smtClean="0"/>
              <a:t> –татарским</a:t>
            </a:r>
            <a:r>
              <a:rPr lang="ru-RU" u="sng" dirty="0" smtClean="0"/>
              <a:t> </a:t>
            </a:r>
            <a:r>
              <a:rPr lang="ru-RU" dirty="0" smtClean="0"/>
              <a:t>нашествием большую опасность представляла агрессия немецких рыцарей  Ливонского ордена. Они заключили союз со шведскими и датскими рыцарями о совместном нападении на Русь.</a:t>
            </a:r>
          </a:p>
          <a:p>
            <a:r>
              <a:rPr lang="ru-RU" dirty="0" smtClean="0"/>
              <a:t>В Новгороде с  1236 года правил князь  Александр Ярославич. В 1240 году, когда началась агрессия шведских феодалов против Новгорода ему не было еще и 20 лет. Он участвовал в походах своего отца, был хорошо начитан и имел представление о войне и военном искусстве. Но большого собственного опыта у него еще не было. Тем не менее 21 (15 июля) 1240 года силами своей небольшой дружины и ладожского ополчения он внезапной и стремительной атакой разбил шведское войско, высадившееся в устье реки Ижоры (при впадении ее в Неву). За победу в Невской битве, в которой молодой князь показал себя искусным военачальником, проявил личную доблесть и геройство, он был прозван "Невским". Но вскоре из-за козней новгородской знати князь Александр покинул Новгород и ушел на княжение в </a:t>
            </a:r>
            <a:r>
              <a:rPr lang="ru-RU" dirty="0" err="1" smtClean="0"/>
              <a:t>Переяславль-Залесский</a:t>
            </a:r>
            <a:r>
              <a:rPr lang="ru-RU" dirty="0" smtClean="0"/>
              <a:t>.</a:t>
            </a:r>
          </a:p>
          <a:p>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advTm="11129"/>
    </mc:Choice>
    <mc:Fallback xmlns="">
      <p:transition spd="slow" advTm="111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3"/>
          </p:nvPr>
        </p:nvSpPr>
        <p:spPr/>
        <p:txBody>
          <a:bodyPr>
            <a:normAutofit/>
          </a:bodyPr>
          <a:lstStyle/>
          <a:p>
            <a:r>
              <a:rPr lang="ru-RU" dirty="0" smtClean="0"/>
              <a:t>Разгром шведов на Неве не устранил до конца нависшей над Русью опасности. Уже в начале осени 1240 года ливонские рыцари вторглись в пределы новгородских владений, заняли город Изборск. Вскоре его судьбу разделил и Псков. Той же осенью 1240 года </a:t>
            </a:r>
            <a:r>
              <a:rPr lang="ru-RU" dirty="0" err="1" smtClean="0"/>
              <a:t>ливонцы</a:t>
            </a:r>
            <a:r>
              <a:rPr lang="ru-RU" dirty="0" smtClean="0"/>
              <a:t> овладели южными подступами к Новгороду, вторглись в земли, прилегающие к Финскому заливу и создали здесь крепость Копорье, где оставили свой гарнизон. Это был важный плацдарм, позволявший контролировать новгородские торговые пути по Неве, планировать дальнейшее продвижение на Восток. После этого ливонские агрессоры вторглись в самый центр новгородских владений, захватили новгородский пригород </a:t>
            </a:r>
            <a:r>
              <a:rPr lang="ru-RU" dirty="0" err="1" smtClean="0"/>
              <a:t>Тесово</a:t>
            </a:r>
            <a:r>
              <a:rPr lang="ru-RU" dirty="0" smtClean="0"/>
              <a:t>. В своих набегах они подходили к Новгороду на 30 километров. Пренебрегая былыми обидами по просьбе новгородцев </a:t>
            </a:r>
            <a:r>
              <a:rPr lang="ru-RU" b="1" i="1" dirty="0" smtClean="0">
                <a:hlinkClick r:id="rId2"/>
              </a:rPr>
              <a:t>Александр Невский</a:t>
            </a:r>
            <a:r>
              <a:rPr lang="ru-RU" dirty="0" smtClean="0"/>
              <a:t> в конце 1240 года вернулся в Новгород и продолжил борьбу с захватчиками. В следующем году он отбил у рыцарей Копорье и Псков, вернув новгородцам большую часть их западных владений. Но враг еще был силен и решающее сражение было впереди.</a:t>
            </a:r>
          </a:p>
          <a:p>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advTm="11288"/>
    </mc:Choice>
    <mc:Fallback xmlns="">
      <p:transition spd="slow" advTm="112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3"/>
          </p:nvPr>
        </p:nvSpPr>
        <p:spPr/>
        <p:txBody>
          <a:bodyPr>
            <a:normAutofit/>
          </a:bodyPr>
          <a:lstStyle/>
          <a:p>
            <a:r>
              <a:rPr lang="ru-RU" dirty="0" smtClean="0"/>
              <a:t>Весной 1242 года из Дерпта (Юрьев) была выслана разведка ливонского ордена с целью прощупать силу русских войск. Примерно в 18 километрах южнее Дерпта орденскому разведывательному отряду удалось разбить русский "разгон" под началом </a:t>
            </a:r>
            <a:r>
              <a:rPr lang="ru-RU" dirty="0" err="1" smtClean="0"/>
              <a:t>Домаша</a:t>
            </a:r>
            <a:r>
              <a:rPr lang="ru-RU" dirty="0" smtClean="0"/>
              <a:t> </a:t>
            </a:r>
            <a:r>
              <a:rPr lang="ru-RU" dirty="0" err="1" smtClean="0"/>
              <a:t>Твердиславича</a:t>
            </a:r>
            <a:r>
              <a:rPr lang="ru-RU" dirty="0" smtClean="0"/>
              <a:t> и </a:t>
            </a:r>
            <a:r>
              <a:rPr lang="ru-RU" dirty="0" err="1" smtClean="0"/>
              <a:t>Керебета</a:t>
            </a:r>
            <a:r>
              <a:rPr lang="ru-RU" dirty="0" smtClean="0"/>
              <a:t>. Это был </a:t>
            </a:r>
            <a:r>
              <a:rPr lang="ru-RU" dirty="0" err="1" smtClean="0"/>
              <a:t>разведотряд</a:t>
            </a:r>
            <a:r>
              <a:rPr lang="ru-RU" dirty="0" smtClean="0"/>
              <a:t>, двигавшийся впереди войска Александра Ярославича в направлении на Дерпт. Уцелевшая часть отряда вернулась к князю и донесла ему о происшедшем. Победа над небольшим отрядом русских окрылила орденское командование. У него возникла склонность к недооценке русских сил, родилось убеждение в возможности их легкого разгрома. </a:t>
            </a:r>
            <a:r>
              <a:rPr lang="ru-RU" dirty="0" err="1" smtClean="0"/>
              <a:t>Ливонцы</a:t>
            </a:r>
            <a:r>
              <a:rPr lang="ru-RU" dirty="0" smtClean="0"/>
              <a:t> приняли решение дать русским сражение и для этого выступили из Дерпта на юг со своими основными силами, а также их союзниками во главе с самим магистром ордена. Главная часть войск состояла из закованных в броню рыцарей.</a:t>
            </a:r>
          </a:p>
          <a:p>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advTm="10638"/>
    </mc:Choice>
    <mc:Fallback xmlns="">
      <p:transition spd="slow" advTm="106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3"/>
          </p:nvPr>
        </p:nvSpPr>
        <p:spPr/>
        <p:txBody>
          <a:bodyPr>
            <a:normAutofit/>
          </a:bodyPr>
          <a:lstStyle/>
          <a:p>
            <a:r>
              <a:rPr lang="ru-RU" dirty="0" smtClean="0"/>
              <a:t>Битва на Чудском озере, вошедшая в историю под названием "Ледовое побоище", началась утром 5 апреля 1242 года. На восходе солнца, заметив небольшой отряд русских стрелков, рыцарская "свинья" устремилась на него. Стрелки приняли на себя основной удар "железного полка" и мужественным сопротивлением заметно расстроили его продвижение. Все-таки рыцарям удалось прорвать оборонительные порядки русского "чела". Завязалась ожесточенная рукопашная схватка. И в самый ее разгар, когда "свинья" полностью втянулась в бой, по сигналу Александра Невского по ее флангам во всю мощь ударили полки левой и правой руки. Не ожидавшие появления такого подкрепления русских, рыцари пришли в замешательство и под их мощными ударами стали понемногу отступать. А вскоре это отступление приняло характер беспорядочного бегства. Тут внезапно из-за укрытия в бой кинулся конный засадный полк. Ливонские войска потерпели сокрушительное поражение.</a:t>
            </a:r>
          </a:p>
          <a:p>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advTm="11149"/>
    </mc:Choice>
    <mc:Fallback xmlns="">
      <p:transition spd="slow" advTm="111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714356"/>
            <a:ext cx="8229600" cy="1143000"/>
          </a:xfrm>
        </p:spPr>
        <p:txBody>
          <a:bodyPr>
            <a:normAutofit/>
          </a:bodyPr>
          <a:lstStyle/>
          <a:p>
            <a:r>
              <a:rPr lang="ru-RU" sz="2400" b="1" dirty="0" smtClean="0">
                <a:solidFill>
                  <a:srgbClr val="C00000"/>
                </a:solidFill>
                <a:latin typeface="Times New Roman" pitchFamily="18" charset="0"/>
                <a:cs typeface="Times New Roman" pitchFamily="18" charset="0"/>
              </a:rPr>
              <a:t>Расположение войск 4 апреля 1242 года перед битвой</a:t>
            </a:r>
            <a:endParaRPr lang="ru-RU" sz="2400" b="1" dirty="0">
              <a:solidFill>
                <a:srgbClr val="C00000"/>
              </a:solidFill>
              <a:latin typeface="Times New Roman" pitchFamily="18" charset="0"/>
              <a:cs typeface="Times New Roman" pitchFamily="18" charset="0"/>
            </a:endParaRPr>
          </a:p>
        </p:txBody>
      </p:sp>
      <p:pic>
        <p:nvPicPr>
          <p:cNvPr id="4" name="Содержимое 3" descr="http://www.hrono.ru/statii/2010/led92.jpg"/>
          <p:cNvPicPr>
            <a:picLocks noGrp="1"/>
          </p:cNvPicPr>
          <p:nvPr>
            <p:ph sz="quarter" idx="13"/>
          </p:nvPr>
        </p:nvPicPr>
        <p:blipFill>
          <a:blip r:embed="rId2"/>
          <a:srcRect/>
          <a:stretch>
            <a:fillRect/>
          </a:stretch>
        </p:blipFill>
        <p:spPr bwMode="auto">
          <a:xfrm>
            <a:off x="500034" y="2071678"/>
            <a:ext cx="8286776" cy="32040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advTm="11273"/>
    </mc:Choice>
    <mc:Fallback xmlns="">
      <p:transition spd="slow" advTm="112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2"/>
                                        </p:tgtEl>
                                        <p:attrNameLst>
                                          <p:attrName>ppt_w</p:attrName>
                                        </p:attrNameLst>
                                      </p:cBhvr>
                                      <p:tavLst>
                                        <p:tav tm="0">
                                          <p:val>
                                            <p:strVal val="#ppt_w*.05"/>
                                          </p:val>
                                        </p:tav>
                                        <p:tav tm="100000">
                                          <p:val>
                                            <p:strVal val="#ppt_w"/>
                                          </p:val>
                                        </p:tav>
                                      </p:tavLst>
                                    </p:anim>
                                    <p:anim calcmode="lin" valueType="num">
                                      <p:cBhvr>
                                        <p:cTn id="10" dur="2000" fill="hold"/>
                                        <p:tgtEl>
                                          <p:spTgt spid="2"/>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2"/>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2"/>
                                        </p:tgtEl>
                                      </p:cBhvr>
                                    </p:animEffect>
                                  </p:childTnLst>
                                </p:cTn>
                              </p:par>
                            </p:childTnLst>
                          </p:cTn>
                        </p:par>
                        <p:par>
                          <p:cTn id="15" fill="hold">
                            <p:stCondLst>
                              <p:cond delay="2000"/>
                            </p:stCondLst>
                            <p:childTnLst>
                              <p:par>
                                <p:cTn id="16" presetID="58" presetClass="entr" presetSubtype="0" accel="10000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2000" fill="hold"/>
                                        <p:tgtEl>
                                          <p:spTgt spid="4"/>
                                        </p:tgtEl>
                                        <p:attrNameLst>
                                          <p:attrName>ppt_w</p:attrName>
                                        </p:attrNameLst>
                                      </p:cBhvr>
                                      <p:tavLst>
                                        <p:tav tm="0">
                                          <p:val>
                                            <p:strVal val="#ppt_w*2.5"/>
                                          </p:val>
                                        </p:tav>
                                        <p:tav tm="100000">
                                          <p:val>
                                            <p:strVal val="#ppt_w"/>
                                          </p:val>
                                        </p:tav>
                                      </p:tavLst>
                                    </p:anim>
                                    <p:anim calcmode="lin" valueType="num">
                                      <p:cBhvr>
                                        <p:cTn id="19" dur="2000" fill="hold"/>
                                        <p:tgtEl>
                                          <p:spTgt spid="4"/>
                                        </p:tgtEl>
                                        <p:attrNameLst>
                                          <p:attrName>ppt_h</p:attrName>
                                        </p:attrNameLst>
                                      </p:cBhvr>
                                      <p:tavLst>
                                        <p:tav tm="0">
                                          <p:val>
                                            <p:strVal val="#ppt_h*0.01"/>
                                          </p:val>
                                        </p:tav>
                                        <p:tav tm="100000">
                                          <p:val>
                                            <p:strVal val="#ppt_h"/>
                                          </p:val>
                                        </p:tav>
                                      </p:tavLst>
                                    </p:anim>
                                    <p:anim calcmode="lin" valueType="num">
                                      <p:cBhvr>
                                        <p:cTn id="20" dur="2000" fill="hold"/>
                                        <p:tgtEl>
                                          <p:spTgt spid="4"/>
                                        </p:tgtEl>
                                        <p:attrNameLst>
                                          <p:attrName>ppt_x</p:attrName>
                                        </p:attrNameLst>
                                      </p:cBhvr>
                                      <p:tavLst>
                                        <p:tav tm="0">
                                          <p:val>
                                            <p:strVal val="#ppt_x"/>
                                          </p:val>
                                        </p:tav>
                                        <p:tav tm="100000">
                                          <p:val>
                                            <p:strVal val="#ppt_x"/>
                                          </p:val>
                                        </p:tav>
                                      </p:tavLst>
                                    </p:anim>
                                    <p:anim calcmode="lin" valueType="num">
                                      <p:cBhvr>
                                        <p:cTn id="21" dur="2000" fill="hold"/>
                                        <p:tgtEl>
                                          <p:spTgt spid="4"/>
                                        </p:tgtEl>
                                        <p:attrNameLst>
                                          <p:attrName>ppt_y</p:attrName>
                                        </p:attrNameLst>
                                      </p:cBhvr>
                                      <p:tavLst>
                                        <p:tav tm="0">
                                          <p:val>
                                            <p:strVal val="#ppt_h+1"/>
                                          </p:val>
                                        </p:tav>
                                        <p:tav tm="100000">
                                          <p:val>
                                            <p:strVal val="#ppt_y"/>
                                          </p:val>
                                        </p:tav>
                                      </p:tavLst>
                                    </p:anim>
                                    <p:animEffect transition="in" filter="fade">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400" b="1" dirty="0" smtClean="0">
                <a:solidFill>
                  <a:srgbClr val="C00000"/>
                </a:solidFill>
                <a:latin typeface="Times New Roman" pitchFamily="18" charset="0"/>
                <a:cs typeface="Times New Roman" pitchFamily="18" charset="0"/>
              </a:rPr>
              <a:t>Начало  битвы   5 апреля 1242 год</a:t>
            </a:r>
            <a:endParaRPr lang="ru-RU" sz="2400" b="1" dirty="0">
              <a:solidFill>
                <a:srgbClr val="C00000"/>
              </a:solidFill>
              <a:latin typeface="Times New Roman" pitchFamily="18" charset="0"/>
              <a:cs typeface="Times New Roman" pitchFamily="18" charset="0"/>
            </a:endParaRPr>
          </a:p>
        </p:txBody>
      </p:sp>
      <p:pic>
        <p:nvPicPr>
          <p:cNvPr id="4" name="Содержимое 3" descr="http://www.hrono.ru/statii/2010/led93.jpg"/>
          <p:cNvPicPr>
            <a:picLocks noGrp="1"/>
          </p:cNvPicPr>
          <p:nvPr>
            <p:ph sz="quarter" idx="13"/>
          </p:nvPr>
        </p:nvPicPr>
        <p:blipFill>
          <a:blip r:embed="rId2"/>
          <a:stretch>
            <a:fillRect/>
          </a:stretch>
        </p:blipFill>
        <p:spPr bwMode="auto">
          <a:xfrm>
            <a:off x="1475656" y="1916832"/>
            <a:ext cx="6264000" cy="33840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advTm="10716"/>
    </mc:Choice>
    <mc:Fallback xmlns="">
      <p:transition spd="slow" advTm="107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par>
                          <p:cTn id="15" fill="hold">
                            <p:stCondLst>
                              <p:cond delay="1000"/>
                            </p:stCondLst>
                            <p:childTnLst>
                              <p:par>
                                <p:cTn id="16" presetID="30"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600" decel="100000"/>
                                        <p:tgtEl>
                                          <p:spTgt spid="4"/>
                                        </p:tgtEl>
                                      </p:cBhvr>
                                    </p:animEffect>
                                    <p:anim calcmode="lin" valueType="num">
                                      <p:cBhvr>
                                        <p:cTn id="19" dur="1600" decel="100000" fill="hold"/>
                                        <p:tgtEl>
                                          <p:spTgt spid="4"/>
                                        </p:tgtEl>
                                        <p:attrNameLst>
                                          <p:attrName>style.rotation</p:attrName>
                                        </p:attrNameLst>
                                      </p:cBhvr>
                                      <p:tavLst>
                                        <p:tav tm="0">
                                          <p:val>
                                            <p:fltVal val="-90"/>
                                          </p:val>
                                        </p:tav>
                                        <p:tav tm="100000">
                                          <p:val>
                                            <p:fltVal val="0"/>
                                          </p:val>
                                        </p:tav>
                                      </p:tavLst>
                                    </p:anim>
                                    <p:anim calcmode="lin" valueType="num">
                                      <p:cBhvr>
                                        <p:cTn id="20" dur="1600" decel="100000" fill="hold"/>
                                        <p:tgtEl>
                                          <p:spTgt spid="4"/>
                                        </p:tgtEl>
                                        <p:attrNameLst>
                                          <p:attrName>ppt_x</p:attrName>
                                        </p:attrNameLst>
                                      </p:cBhvr>
                                      <p:tavLst>
                                        <p:tav tm="0">
                                          <p:val>
                                            <p:strVal val="#ppt_x+0.4"/>
                                          </p:val>
                                        </p:tav>
                                        <p:tav tm="100000">
                                          <p:val>
                                            <p:strVal val="#ppt_x-0.05"/>
                                          </p:val>
                                        </p:tav>
                                      </p:tavLst>
                                    </p:anim>
                                    <p:anim calcmode="lin" valueType="num">
                                      <p:cBhvr>
                                        <p:cTn id="21" dur="1600" decel="100000" fill="hold"/>
                                        <p:tgtEl>
                                          <p:spTgt spid="4"/>
                                        </p:tgtEl>
                                        <p:attrNameLst>
                                          <p:attrName>ppt_y</p:attrName>
                                        </p:attrNameLst>
                                      </p:cBhvr>
                                      <p:tavLst>
                                        <p:tav tm="0">
                                          <p:val>
                                            <p:strVal val="#ppt_y-0.4"/>
                                          </p:val>
                                        </p:tav>
                                        <p:tav tm="100000">
                                          <p:val>
                                            <p:strVal val="#ppt_y+0.1"/>
                                          </p:val>
                                        </p:tav>
                                      </p:tavLst>
                                    </p:anim>
                                    <p:anim calcmode="lin" valueType="num">
                                      <p:cBhvr>
                                        <p:cTn id="22" dur="400" accel="100000" fill="hold">
                                          <p:stCondLst>
                                            <p:cond delay="1600"/>
                                          </p:stCondLst>
                                        </p:cTn>
                                        <p:tgtEl>
                                          <p:spTgt spid="4"/>
                                        </p:tgtEl>
                                        <p:attrNameLst>
                                          <p:attrName>ppt_x</p:attrName>
                                        </p:attrNameLst>
                                      </p:cBhvr>
                                      <p:tavLst>
                                        <p:tav tm="0">
                                          <p:val>
                                            <p:strVal val="#ppt_x-0.05"/>
                                          </p:val>
                                        </p:tav>
                                        <p:tav tm="100000">
                                          <p:val>
                                            <p:strVal val="#ppt_x"/>
                                          </p:val>
                                        </p:tav>
                                      </p:tavLst>
                                    </p:anim>
                                    <p:anim calcmode="lin" valueType="num">
                                      <p:cBhvr>
                                        <p:cTn id="23" dur="400" accel="100000" fill="hold">
                                          <p:stCondLst>
                                            <p:cond delay="16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Горизонт">
  <a:themeElements>
    <a:clrScheme name="Горизон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Горизонт">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Горизонт">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TC101859861[[fn=Выставка]]</Template>
  <TotalTime>1401</TotalTime>
  <Words>1579</Words>
  <Application>Microsoft Office PowerPoint</Application>
  <PresentationFormat>Экран (4:3)</PresentationFormat>
  <Paragraphs>49</Paragraphs>
  <Slides>30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Горизонт</vt:lpstr>
      <vt:lpstr>Ледовое  побоище</vt:lpstr>
      <vt:lpstr>«Кто с мечом к нам придёт, от меча и погибнет! На том стояла, стоит и стоять будет земля Русская!»   А. Невский</vt:lpstr>
      <vt:lpstr>Хронология событий</vt:lpstr>
      <vt:lpstr>Презентация PowerPoint</vt:lpstr>
      <vt:lpstr>Презентация PowerPoint</vt:lpstr>
      <vt:lpstr>Презентация PowerPoint</vt:lpstr>
      <vt:lpstr>Презентация PowerPoint</vt:lpstr>
      <vt:lpstr>Расположение войск 4 апреля 1242 года перед битвой</vt:lpstr>
      <vt:lpstr>Начало  битвы   5 апреля 1242 год</vt:lpstr>
      <vt:lpstr>Окружение и разгром  немецких  рыцарей</vt:lpstr>
      <vt:lpstr>Презентация PowerPoint</vt:lpstr>
      <vt:lpstr>Память  о битве</vt:lpstr>
      <vt:lpstr>Повесть о житии  Александра Невского</vt:lpstr>
      <vt:lpstr>«Новгородская 1-ая летопись старшего извода»</vt:lpstr>
      <vt:lpstr>  Псковская 1-я летопись  (по Тихановскому списку) </vt:lpstr>
      <vt:lpstr>живопись</vt:lpstr>
      <vt:lpstr>Ледовое побоище.   Миниатюра.  Лицевого  летописного свода. Середина XV Iвека</vt:lpstr>
      <vt:lpstr>Невская битва на Миниатюрах Лицевого летописного свода. 16 век</vt:lpstr>
      <vt:lpstr>В.А.Серов.  Въезд Александра Невского во Псков. 1945 </vt:lpstr>
      <vt:lpstr>В. Серов.  Ледовое побоище. 1942 год</vt:lpstr>
      <vt:lpstr>Читайте о Ледовом побоище</vt:lpstr>
      <vt:lpstr>Презентация PowerPoint</vt:lpstr>
      <vt:lpstr>Презентация PowerPoint</vt:lpstr>
      <vt:lpstr>Презентация PowerPoint</vt:lpstr>
      <vt:lpstr>Ледовое побоище</vt:lpstr>
      <vt:lpstr>Презентация PowerPoint</vt:lpstr>
      <vt:lpstr>д. Кобылье Городище.  Псковская область</vt:lpstr>
      <vt:lpstr> </vt:lpstr>
      <vt:lpstr>Презентация PowerPoint</vt:lpstr>
      <vt:lpstr>«Кто с мечом к нам придёт, от меча и погибнет! На том стояла, стоит и стоять будет земля Русская!»   А. Невский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Ледовое  побоище</dc:title>
  <dc:creator>Сергей</dc:creator>
  <cp:lastModifiedBy>Сергей</cp:lastModifiedBy>
  <cp:revision>77</cp:revision>
  <dcterms:modified xsi:type="dcterms:W3CDTF">2020-04-23T11:11:20Z</dcterms:modified>
</cp:coreProperties>
</file>